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50"/>
  </p:notesMasterIdLst>
  <p:sldIdLst>
    <p:sldId id="257" r:id="rId4"/>
    <p:sldId id="283" r:id="rId5"/>
    <p:sldId id="258" r:id="rId6"/>
    <p:sldId id="259" r:id="rId7"/>
    <p:sldId id="284" r:id="rId8"/>
    <p:sldId id="260" r:id="rId9"/>
    <p:sldId id="262" r:id="rId10"/>
    <p:sldId id="263" r:id="rId11"/>
    <p:sldId id="271" r:id="rId12"/>
    <p:sldId id="299" r:id="rId13"/>
    <p:sldId id="264" r:id="rId14"/>
    <p:sldId id="265" r:id="rId15"/>
    <p:sldId id="266" r:id="rId16"/>
    <p:sldId id="267" r:id="rId17"/>
    <p:sldId id="268" r:id="rId18"/>
    <p:sldId id="269" r:id="rId19"/>
    <p:sldId id="296" r:id="rId20"/>
    <p:sldId id="286" r:id="rId21"/>
    <p:sldId id="275" r:id="rId22"/>
    <p:sldId id="261" r:id="rId23"/>
    <p:sldId id="256" r:id="rId24"/>
    <p:sldId id="270" r:id="rId25"/>
    <p:sldId id="308" r:id="rId26"/>
    <p:sldId id="302" r:id="rId27"/>
    <p:sldId id="288" r:id="rId28"/>
    <p:sldId id="295" r:id="rId29"/>
    <p:sldId id="282" r:id="rId30"/>
    <p:sldId id="291" r:id="rId31"/>
    <p:sldId id="272" r:id="rId32"/>
    <p:sldId id="274" r:id="rId33"/>
    <p:sldId id="278" r:id="rId34"/>
    <p:sldId id="289" r:id="rId35"/>
    <p:sldId id="292" r:id="rId36"/>
    <p:sldId id="276" r:id="rId37"/>
    <p:sldId id="277" r:id="rId38"/>
    <p:sldId id="300" r:id="rId39"/>
    <p:sldId id="279" r:id="rId40"/>
    <p:sldId id="297" r:id="rId41"/>
    <p:sldId id="298" r:id="rId42"/>
    <p:sldId id="305" r:id="rId43"/>
    <p:sldId id="293" r:id="rId44"/>
    <p:sldId id="303" r:id="rId45"/>
    <p:sldId id="306" r:id="rId46"/>
    <p:sldId id="313" r:id="rId47"/>
    <p:sldId id="311" r:id="rId48"/>
    <p:sldId id="31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acock, Russell" initials="PR" lastIdx="1" clrIdx="0">
    <p:extLst>
      <p:ext uri="{19B8F6BF-5375-455C-9EA6-DF929625EA0E}">
        <p15:presenceInfo xmlns:p15="http://schemas.microsoft.com/office/powerpoint/2012/main" userId="S::Russell.Peacock@bcbsfl.com::e21197a6-449b-4b93-ae70-fca4b91ec9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3" autoAdjust="0"/>
    <p:restoredTop sz="82186" autoAdjust="0"/>
  </p:normalViewPr>
  <p:slideViewPr>
    <p:cSldViewPr snapToGrid="0">
      <p:cViewPr varScale="1">
        <p:scale>
          <a:sx n="93" d="100"/>
          <a:sy n="93" d="100"/>
        </p:scale>
        <p:origin x="4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cbsfl.com\Users\DCC12\d0g4\Root\Temp\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ln>
                  <a:noFill/>
                </a:ln>
                <a:solidFill>
                  <a:schemeClr val="tx1">
                    <a:lumMod val="65000"/>
                    <a:lumOff val="35000"/>
                  </a:schemeClr>
                </a:solidFill>
                <a:latin typeface="+mn-lt"/>
                <a:ea typeface="+mn-ea"/>
                <a:cs typeface="+mn-cs"/>
              </a:defRPr>
            </a:pPr>
            <a:r>
              <a:rPr lang="en-US"/>
              <a:t>GHG Metric Tons</a:t>
            </a:r>
          </a:p>
        </c:rich>
      </c:tx>
      <c:overlay val="0"/>
      <c:spPr>
        <a:noFill/>
        <a:ln>
          <a:noFill/>
        </a:ln>
        <a:effectLst/>
      </c:spPr>
      <c:txPr>
        <a:bodyPr rot="0" spcFirstLastPara="1" vertOverflow="ellipsis" vert="horz" wrap="square" anchor="ctr" anchorCtr="1"/>
        <a:lstStyle/>
        <a:p>
          <a:pPr>
            <a:defRPr sz="1400" b="0" i="0" u="none" strike="noStrike" kern="1200" spc="0" baseline="0">
              <a:ln>
                <a:noFill/>
              </a:ln>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504131428015937E-2"/>
          <c:y val="0.10848643919510061"/>
          <c:w val="0.87433537474482359"/>
          <c:h val="0.81032977177065457"/>
        </c:manualLayout>
      </c:layout>
      <c:barChart>
        <c:barDir val="col"/>
        <c:grouping val="clustered"/>
        <c:varyColors val="0"/>
        <c:ser>
          <c:idx val="0"/>
          <c:order val="0"/>
          <c:tx>
            <c:strRef>
              <c:f>B!$B$28</c:f>
              <c:strCache>
                <c:ptCount val="1"/>
                <c:pt idx="0">
                  <c:v>B</c:v>
                </c:pt>
              </c:strCache>
            </c:strRef>
          </c:tx>
          <c:spPr>
            <a:solidFill>
              <a:schemeClr val="accent1">
                <a:lumMod val="75000"/>
              </a:schemeClr>
            </a:solidFill>
            <a:ln>
              <a:noFill/>
            </a:ln>
            <a:effectLst/>
          </c:spPr>
          <c:invertIfNegative val="0"/>
          <c:cat>
            <c:numRef>
              <c:f>B!$C$27:$I$27</c:f>
              <c:numCache>
                <c:formatCode>General</c:formatCode>
                <c:ptCount val="7"/>
                <c:pt idx="0">
                  <c:v>2017</c:v>
                </c:pt>
                <c:pt idx="1">
                  <c:v>2018</c:v>
                </c:pt>
                <c:pt idx="2">
                  <c:v>2019</c:v>
                </c:pt>
                <c:pt idx="3">
                  <c:v>2020</c:v>
                </c:pt>
                <c:pt idx="4">
                  <c:v>2021</c:v>
                </c:pt>
                <c:pt idx="5">
                  <c:v>2022</c:v>
                </c:pt>
                <c:pt idx="6">
                  <c:v>2023</c:v>
                </c:pt>
              </c:numCache>
            </c:numRef>
          </c:cat>
          <c:val>
            <c:numRef>
              <c:f>B!$C$28:$I$28</c:f>
              <c:numCache>
                <c:formatCode>#,##0</c:formatCode>
                <c:ptCount val="7"/>
                <c:pt idx="0">
                  <c:v>36540.405338999997</c:v>
                </c:pt>
                <c:pt idx="1">
                  <c:v>33016.682913000004</c:v>
                </c:pt>
                <c:pt idx="2">
                  <c:v>32542.938570999999</c:v>
                </c:pt>
                <c:pt idx="3">
                  <c:v>28322.472491</c:v>
                </c:pt>
                <c:pt idx="4">
                  <c:v>25829.45</c:v>
                </c:pt>
                <c:pt idx="5">
                  <c:v>18729.259999999998</c:v>
                </c:pt>
                <c:pt idx="6">
                  <c:v>14145.351000000001</c:v>
                </c:pt>
              </c:numCache>
            </c:numRef>
          </c:val>
          <c:extLst>
            <c:ext xmlns:c16="http://schemas.microsoft.com/office/drawing/2014/chart" uri="{C3380CC4-5D6E-409C-BE32-E72D297353CC}">
              <c16:uniqueId val="{00000000-1061-483D-9E50-3B4B0BC061CB}"/>
            </c:ext>
          </c:extLst>
        </c:ser>
        <c:dLbls>
          <c:showLegendKey val="0"/>
          <c:showVal val="0"/>
          <c:showCatName val="0"/>
          <c:showSerName val="0"/>
          <c:showPercent val="0"/>
          <c:showBubbleSize val="0"/>
        </c:dLbls>
        <c:gapWidth val="219"/>
        <c:overlap val="-27"/>
        <c:axId val="664100288"/>
        <c:axId val="664101008"/>
      </c:barChart>
      <c:lineChart>
        <c:grouping val="standard"/>
        <c:varyColors val="0"/>
        <c:ser>
          <c:idx val="1"/>
          <c:order val="1"/>
          <c:tx>
            <c:strRef>
              <c:f>B!$B$29</c:f>
              <c:strCache>
                <c:ptCount val="1"/>
                <c:pt idx="0">
                  <c:v>L</c:v>
                </c:pt>
              </c:strCache>
            </c:strRef>
          </c:tx>
          <c:spPr>
            <a:ln w="28575" cap="rnd">
              <a:solidFill>
                <a:schemeClr val="accent6"/>
              </a:solidFill>
              <a:round/>
            </a:ln>
            <a:effectLst/>
          </c:spPr>
          <c:marker>
            <c:symbol val="none"/>
          </c:marker>
          <c:cat>
            <c:numRef>
              <c:f>B!$C$27:$I$27</c:f>
              <c:numCache>
                <c:formatCode>General</c:formatCode>
                <c:ptCount val="7"/>
                <c:pt idx="0">
                  <c:v>2017</c:v>
                </c:pt>
                <c:pt idx="1">
                  <c:v>2018</c:v>
                </c:pt>
                <c:pt idx="2">
                  <c:v>2019</c:v>
                </c:pt>
                <c:pt idx="3">
                  <c:v>2020</c:v>
                </c:pt>
                <c:pt idx="4">
                  <c:v>2021</c:v>
                </c:pt>
                <c:pt idx="5">
                  <c:v>2022</c:v>
                </c:pt>
                <c:pt idx="6">
                  <c:v>2023</c:v>
                </c:pt>
              </c:numCache>
            </c:numRef>
          </c:cat>
          <c:val>
            <c:numRef>
              <c:f>B!$C$29:$I$29</c:f>
              <c:numCache>
                <c:formatCode>#,##0</c:formatCode>
                <c:ptCount val="7"/>
                <c:pt idx="0">
                  <c:v>36540.405338999997</c:v>
                </c:pt>
                <c:pt idx="1">
                  <c:v>33016.682913000004</c:v>
                </c:pt>
                <c:pt idx="2">
                  <c:v>32542.938570999999</c:v>
                </c:pt>
                <c:pt idx="3">
                  <c:v>28322.472491</c:v>
                </c:pt>
                <c:pt idx="4">
                  <c:v>25829.45</c:v>
                </c:pt>
                <c:pt idx="5">
                  <c:v>18729.259999999998</c:v>
                </c:pt>
                <c:pt idx="6">
                  <c:v>14145.351000000001</c:v>
                </c:pt>
              </c:numCache>
            </c:numRef>
          </c:val>
          <c:smooth val="0"/>
          <c:extLst>
            <c:ext xmlns:c16="http://schemas.microsoft.com/office/drawing/2014/chart" uri="{C3380CC4-5D6E-409C-BE32-E72D297353CC}">
              <c16:uniqueId val="{00000001-1061-483D-9E50-3B4B0BC061CB}"/>
            </c:ext>
          </c:extLst>
        </c:ser>
        <c:dLbls>
          <c:showLegendKey val="0"/>
          <c:showVal val="0"/>
          <c:showCatName val="0"/>
          <c:showSerName val="0"/>
          <c:showPercent val="0"/>
          <c:showBubbleSize val="0"/>
        </c:dLbls>
        <c:marker val="1"/>
        <c:smooth val="0"/>
        <c:axId val="664100288"/>
        <c:axId val="664101008"/>
      </c:lineChart>
      <c:catAx>
        <c:axId val="66410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664101008"/>
        <c:crosses val="autoZero"/>
        <c:auto val="1"/>
        <c:lblAlgn val="ctr"/>
        <c:lblOffset val="100"/>
        <c:noMultiLvlLbl val="0"/>
      </c:catAx>
      <c:valAx>
        <c:axId val="664101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lumMod val="65000"/>
                    <a:lumOff val="35000"/>
                  </a:schemeClr>
                </a:solidFill>
                <a:latin typeface="+mn-lt"/>
                <a:ea typeface="+mn-ea"/>
                <a:cs typeface="+mn-cs"/>
              </a:defRPr>
            </a:pPr>
            <a:endParaRPr lang="en-US"/>
          </a:p>
        </c:txPr>
        <c:crossAx val="66410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onsolas" panose="020B0609020204030204" pitchFamily="49" charset="0"/>
                <a:ea typeface="+mn-ea"/>
                <a:cs typeface="+mn-cs"/>
              </a:defRPr>
            </a:pPr>
            <a:r>
              <a:rPr lang="en-US" sz="1800" baseline="0" dirty="0"/>
              <a:t>Total Corporate Campus Energy Use in </a:t>
            </a:r>
            <a:r>
              <a:rPr lang="en-US" sz="1800" baseline="0" dirty="0" err="1"/>
              <a:t>KWHr</a:t>
            </a:r>
            <a:r>
              <a:rPr lang="en-US" sz="1800" baseline="0" dirty="0"/>
              <a:t>/year</a:t>
            </a:r>
          </a:p>
          <a:p>
            <a:pPr>
              <a:defRPr sz="1800"/>
            </a:pPr>
            <a:r>
              <a:rPr lang="en-US" sz="1800" baseline="0" dirty="0"/>
              <a:t>53% reduction</a:t>
            </a:r>
          </a:p>
        </c:rich>
      </c:tx>
      <c:layout>
        <c:manualLayout>
          <c:xMode val="edge"/>
          <c:yMode val="edge"/>
          <c:x val="0.31100885907644504"/>
          <c:y val="1.160169746536710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onsolas" panose="020B0609020204030204" pitchFamily="49" charset="0"/>
              <a:ea typeface="+mn-ea"/>
              <a:cs typeface="+mn-cs"/>
            </a:defRPr>
          </a:pPr>
          <a:endParaRPr lang="en-US"/>
        </a:p>
      </c:txPr>
    </c:title>
    <c:autoTitleDeleted val="0"/>
    <c:plotArea>
      <c:layout/>
      <c:lineChart>
        <c:grouping val="stacked"/>
        <c:varyColors val="0"/>
        <c:ser>
          <c:idx val="0"/>
          <c:order val="0"/>
          <c:tx>
            <c:strRef>
              <c:f>KWH!$C$24</c:f>
              <c:strCache>
                <c:ptCount val="1"/>
                <c:pt idx="0">
                  <c:v>KWH</c:v>
                </c:pt>
              </c:strCache>
            </c:strRef>
          </c:tx>
          <c:spPr>
            <a:ln w="28575" cap="rnd">
              <a:solidFill>
                <a:schemeClr val="accent6"/>
              </a:solidFill>
              <a:round/>
            </a:ln>
            <a:effectLst/>
          </c:spPr>
          <c:marker>
            <c:symbol val="circle"/>
            <c:size val="7"/>
            <c:spPr>
              <a:solidFill>
                <a:schemeClr val="bg1"/>
              </a:solidFill>
              <a:ln w="9525">
                <a:solidFill>
                  <a:srgbClr val="00B050"/>
                </a:solidFill>
              </a:ln>
              <a:effectLst/>
            </c:spPr>
          </c:marker>
          <c:cat>
            <c:strRef>
              <c:f>KWH!$B$25:$B$36</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KWH!$C$25:$C$36</c:f>
              <c:numCache>
                <c:formatCode>#,##0</c:formatCode>
                <c:ptCount val="12"/>
                <c:pt idx="0">
                  <c:v>35722030</c:v>
                </c:pt>
                <c:pt idx="1">
                  <c:v>34387289</c:v>
                </c:pt>
                <c:pt idx="2">
                  <c:v>32349227</c:v>
                </c:pt>
                <c:pt idx="3">
                  <c:v>30990728</c:v>
                </c:pt>
                <c:pt idx="4">
                  <c:v>29516680</c:v>
                </c:pt>
                <c:pt idx="5">
                  <c:v>27687289</c:v>
                </c:pt>
                <c:pt idx="6">
                  <c:v>27237525</c:v>
                </c:pt>
                <c:pt idx="7">
                  <c:v>26716233</c:v>
                </c:pt>
                <c:pt idx="8">
                  <c:v>25227924</c:v>
                </c:pt>
                <c:pt idx="9">
                  <c:v>23498707</c:v>
                </c:pt>
                <c:pt idx="10">
                  <c:v>21278426</c:v>
                </c:pt>
                <c:pt idx="11">
                  <c:v>18991086</c:v>
                </c:pt>
              </c:numCache>
            </c:numRef>
          </c:val>
          <c:smooth val="0"/>
          <c:extLst>
            <c:ext xmlns:c16="http://schemas.microsoft.com/office/drawing/2014/chart" uri="{C3380CC4-5D6E-409C-BE32-E72D297353CC}">
              <c16:uniqueId val="{00000000-9ACB-4E86-91A1-18F13F0A0216}"/>
            </c:ext>
          </c:extLst>
        </c:ser>
        <c:dLbls>
          <c:showLegendKey val="0"/>
          <c:showVal val="0"/>
          <c:showCatName val="0"/>
          <c:showSerName val="0"/>
          <c:showPercent val="0"/>
          <c:showBubbleSize val="0"/>
        </c:dLbls>
        <c:marker val="1"/>
        <c:smooth val="0"/>
        <c:axId val="497639632"/>
        <c:axId val="497631760"/>
      </c:lineChart>
      <c:catAx>
        <c:axId val="49763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onsolas" panose="020B0609020204030204" pitchFamily="49" charset="0"/>
                <a:ea typeface="+mn-ea"/>
                <a:cs typeface="+mn-cs"/>
              </a:defRPr>
            </a:pPr>
            <a:endParaRPr lang="en-US"/>
          </a:p>
        </c:txPr>
        <c:crossAx val="497631760"/>
        <c:crosses val="autoZero"/>
        <c:auto val="1"/>
        <c:lblAlgn val="ctr"/>
        <c:lblOffset val="100"/>
        <c:noMultiLvlLbl val="0"/>
      </c:catAx>
      <c:valAx>
        <c:axId val="4976317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onsolas" panose="020B0609020204030204" pitchFamily="49" charset="0"/>
                <a:ea typeface="+mn-ea"/>
                <a:cs typeface="+mn-cs"/>
              </a:defRPr>
            </a:pPr>
            <a:endParaRPr lang="en-US"/>
          </a:p>
        </c:txPr>
        <c:crossAx val="49763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latin typeface="Consolas" panose="020B0609020204030204" pitchFamily="49"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4">
  <a:schemeClr val="accent2"/>
  <a:schemeClr val="accent2"/>
  <a:schemeClr val="accent2"/>
  <a:schemeClr val="accent2"/>
  <a:schemeClr val="accent2"/>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1-20T09:15:07.811" idx="1">
    <p:pos x="10" y="10"/>
    <p:text>) Greenhouse Gas (GHG) Reporting is a Great Public Relations Tactic
The market is changing, and people are actively seeking to do business with companies that are visibly greener. Younger consumers are more eco-minded than ever, and they are soon going to become your primary market. 
2) Greenhouse Gas (GHG)  Once you become aware of how much energy you use and how you manage your resources, you’ll begin to find ways to reduce operating costs, make processes more efficient, and eliminate waste. GHG accounting allows you to manage your risks and identify opportunities. 
3) Investors are attracted to proficient Greenhouse Gas (GHG) Reporting
Greenhouse Gas reporting is one of many ways to make your business more sustainable, which means that it is a better long-term investment. Not only will your business be seen as a better investment, it will be perceived as a more transparent organization that encourages accountability.
4) Greenhouse Gas (GHG) Reporting is a Step Toward Sustainability
Corporate sustainability emphasizes that your business is taking the necessary steps to be successful now and in the future. By measuring its environmental, social, and economic impacts, your company is ready &amp; capable acting in a proactive manner. 
5) Greenhouse Gas (GHG) Reporting Doesn’t Have to Cost Much – Or Anything at All
For example, 30% of the Fortune 500 have either achieved a climate goal or are publicly committed to doing so by 2030—a significant increase from just 6% in 2016.
By making your business more efficient, identifying and acting on risk areas, and monitoring every step of your operations, you will be able to take total control of your business and save money</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39BD1-88F5-4571-9CC4-791627B9006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44DC52C-6F7E-4B79-BC90-F4099F1C4676}">
      <dgm:prSet/>
      <dgm:spPr/>
      <dgm:t>
        <a:bodyPr/>
        <a:lstStyle/>
        <a:p>
          <a:r>
            <a:rPr lang="en-US"/>
            <a:t>Replacement of Chiller Plants with Variable Frequency machines and pumps</a:t>
          </a:r>
        </a:p>
      </dgm:t>
    </dgm:pt>
    <dgm:pt modelId="{8BD9F05E-2D64-4E9E-9695-35D605C3BD14}" type="parTrans" cxnId="{61FBD9B1-F2B3-47F2-ADC6-4E58E4E18CC7}">
      <dgm:prSet/>
      <dgm:spPr/>
      <dgm:t>
        <a:bodyPr/>
        <a:lstStyle/>
        <a:p>
          <a:endParaRPr lang="en-US"/>
        </a:p>
      </dgm:t>
    </dgm:pt>
    <dgm:pt modelId="{3EE3C1C7-A278-493D-AC3F-A9401C413B4C}" type="sibTrans" cxnId="{61FBD9B1-F2B3-47F2-ADC6-4E58E4E18CC7}">
      <dgm:prSet/>
      <dgm:spPr/>
      <dgm:t>
        <a:bodyPr/>
        <a:lstStyle/>
        <a:p>
          <a:endParaRPr lang="en-US"/>
        </a:p>
      </dgm:t>
    </dgm:pt>
    <dgm:pt modelId="{B765637F-54A8-4173-B73E-A6198D373DA9}">
      <dgm:prSet/>
      <dgm:spPr/>
      <dgm:t>
        <a:bodyPr/>
        <a:lstStyle/>
        <a:p>
          <a:r>
            <a:rPr lang="en-US"/>
            <a:t>Replacement of interior lights with LED’s, occupancy sensors and light harvesting</a:t>
          </a:r>
        </a:p>
      </dgm:t>
    </dgm:pt>
    <dgm:pt modelId="{22499D57-A6CD-4E31-80C2-2A042FEF4AD3}" type="parTrans" cxnId="{DB190151-7E2A-4474-A0B0-F63756390371}">
      <dgm:prSet/>
      <dgm:spPr/>
      <dgm:t>
        <a:bodyPr/>
        <a:lstStyle/>
        <a:p>
          <a:endParaRPr lang="en-US"/>
        </a:p>
      </dgm:t>
    </dgm:pt>
    <dgm:pt modelId="{2D95A2CF-DC5C-4F4A-91C2-938BC9E9497A}" type="sibTrans" cxnId="{DB190151-7E2A-4474-A0B0-F63756390371}">
      <dgm:prSet/>
      <dgm:spPr/>
      <dgm:t>
        <a:bodyPr/>
        <a:lstStyle/>
        <a:p>
          <a:endParaRPr lang="en-US"/>
        </a:p>
      </dgm:t>
    </dgm:pt>
    <dgm:pt modelId="{3C08F92E-501B-4270-BB95-5E927DFE68AF}">
      <dgm:prSet/>
      <dgm:spPr/>
      <dgm:t>
        <a:bodyPr/>
        <a:lstStyle/>
        <a:p>
          <a:r>
            <a:rPr lang="en-US"/>
            <a:t>Replacement of exterior lights including parking lots with LED’s</a:t>
          </a:r>
        </a:p>
      </dgm:t>
    </dgm:pt>
    <dgm:pt modelId="{8F8BCA3A-59DD-4F40-8A1B-F36B4059F534}" type="parTrans" cxnId="{7002267B-2CE7-4A6A-86D0-2599D0F9A091}">
      <dgm:prSet/>
      <dgm:spPr/>
      <dgm:t>
        <a:bodyPr/>
        <a:lstStyle/>
        <a:p>
          <a:endParaRPr lang="en-US"/>
        </a:p>
      </dgm:t>
    </dgm:pt>
    <dgm:pt modelId="{3E36CC39-BBA6-4422-96BE-C84B32936D33}" type="sibTrans" cxnId="{7002267B-2CE7-4A6A-86D0-2599D0F9A091}">
      <dgm:prSet/>
      <dgm:spPr/>
      <dgm:t>
        <a:bodyPr/>
        <a:lstStyle/>
        <a:p>
          <a:endParaRPr lang="en-US"/>
        </a:p>
      </dgm:t>
    </dgm:pt>
    <dgm:pt modelId="{233C9F91-DEF4-4263-B7DC-8ECDD2AD0F97}">
      <dgm:prSet/>
      <dgm:spPr/>
      <dgm:t>
        <a:bodyPr/>
        <a:lstStyle/>
        <a:p>
          <a:r>
            <a:rPr lang="en-US"/>
            <a:t>Building Management System Efficiencies</a:t>
          </a:r>
        </a:p>
      </dgm:t>
    </dgm:pt>
    <dgm:pt modelId="{985D0D88-3C51-445C-BD30-F8F0234E7EB4}" type="parTrans" cxnId="{BE3B0B34-20CC-49A1-9D43-7B814C61E517}">
      <dgm:prSet/>
      <dgm:spPr/>
      <dgm:t>
        <a:bodyPr/>
        <a:lstStyle/>
        <a:p>
          <a:endParaRPr lang="en-US"/>
        </a:p>
      </dgm:t>
    </dgm:pt>
    <dgm:pt modelId="{1E2B6215-1A2B-4AB8-B893-22A2E375D6FA}" type="sibTrans" cxnId="{BE3B0B34-20CC-49A1-9D43-7B814C61E517}">
      <dgm:prSet/>
      <dgm:spPr/>
      <dgm:t>
        <a:bodyPr/>
        <a:lstStyle/>
        <a:p>
          <a:endParaRPr lang="en-US"/>
        </a:p>
      </dgm:t>
    </dgm:pt>
    <dgm:pt modelId="{9256E3A6-635B-4C85-9B46-39294807B08F}">
      <dgm:prSet/>
      <dgm:spPr/>
      <dgm:t>
        <a:bodyPr/>
        <a:lstStyle/>
        <a:p>
          <a:r>
            <a:rPr lang="en-US"/>
            <a:t>Demand Controlled Ventilation in office spaces </a:t>
          </a:r>
        </a:p>
      </dgm:t>
    </dgm:pt>
    <dgm:pt modelId="{F42B238E-35DB-478B-9493-D31CA9029584}" type="parTrans" cxnId="{B78EBC5C-46C7-4638-960C-627A1F64E312}">
      <dgm:prSet/>
      <dgm:spPr/>
      <dgm:t>
        <a:bodyPr/>
        <a:lstStyle/>
        <a:p>
          <a:endParaRPr lang="en-US"/>
        </a:p>
      </dgm:t>
    </dgm:pt>
    <dgm:pt modelId="{6A65ADE3-EC7E-407B-ADEF-6E29F4345DAA}" type="sibTrans" cxnId="{B78EBC5C-46C7-4638-960C-627A1F64E312}">
      <dgm:prSet/>
      <dgm:spPr/>
      <dgm:t>
        <a:bodyPr/>
        <a:lstStyle/>
        <a:p>
          <a:endParaRPr lang="en-US"/>
        </a:p>
      </dgm:t>
    </dgm:pt>
    <dgm:pt modelId="{C1C363DC-0780-4291-BDE3-8ED35A5CFAC3}">
      <dgm:prSet/>
      <dgm:spPr/>
      <dgm:t>
        <a:bodyPr/>
        <a:lstStyle/>
        <a:p>
          <a:r>
            <a:rPr lang="en-US"/>
            <a:t>Resulted in over 1M annual energy cost savings</a:t>
          </a:r>
        </a:p>
      </dgm:t>
    </dgm:pt>
    <dgm:pt modelId="{F2A2D090-B2CA-4A33-A6BA-370DA37819F9}" type="parTrans" cxnId="{D402C210-8C22-47B3-9584-E79F04BBAB68}">
      <dgm:prSet/>
      <dgm:spPr/>
      <dgm:t>
        <a:bodyPr/>
        <a:lstStyle/>
        <a:p>
          <a:endParaRPr lang="en-US"/>
        </a:p>
      </dgm:t>
    </dgm:pt>
    <dgm:pt modelId="{5F296746-F8E6-4A8B-82ED-1817194C8073}" type="sibTrans" cxnId="{D402C210-8C22-47B3-9584-E79F04BBAB68}">
      <dgm:prSet/>
      <dgm:spPr/>
      <dgm:t>
        <a:bodyPr/>
        <a:lstStyle/>
        <a:p>
          <a:endParaRPr lang="en-US"/>
        </a:p>
      </dgm:t>
    </dgm:pt>
    <dgm:pt modelId="{944AA6A1-31B0-4425-A88F-B44F78463CD8}" type="pres">
      <dgm:prSet presAssocID="{46139BD1-88F5-4571-9CC4-791627B9006C}" presName="linear" presStyleCnt="0">
        <dgm:presLayoutVars>
          <dgm:animLvl val="lvl"/>
          <dgm:resizeHandles val="exact"/>
        </dgm:presLayoutVars>
      </dgm:prSet>
      <dgm:spPr/>
    </dgm:pt>
    <dgm:pt modelId="{8671115F-FBBE-46B4-AE40-4D0AAD4733A4}" type="pres">
      <dgm:prSet presAssocID="{B44DC52C-6F7E-4B79-BC90-F4099F1C4676}" presName="parentText" presStyleLbl="node1" presStyleIdx="0" presStyleCnt="6">
        <dgm:presLayoutVars>
          <dgm:chMax val="0"/>
          <dgm:bulletEnabled val="1"/>
        </dgm:presLayoutVars>
      </dgm:prSet>
      <dgm:spPr/>
    </dgm:pt>
    <dgm:pt modelId="{CA6977A4-705E-47E0-BB62-549A630AC88B}" type="pres">
      <dgm:prSet presAssocID="{3EE3C1C7-A278-493D-AC3F-A9401C413B4C}" presName="spacer" presStyleCnt="0"/>
      <dgm:spPr/>
    </dgm:pt>
    <dgm:pt modelId="{74454EB8-8B1F-417C-AD91-2BD77ED38C2F}" type="pres">
      <dgm:prSet presAssocID="{B765637F-54A8-4173-B73E-A6198D373DA9}" presName="parentText" presStyleLbl="node1" presStyleIdx="1" presStyleCnt="6">
        <dgm:presLayoutVars>
          <dgm:chMax val="0"/>
          <dgm:bulletEnabled val="1"/>
        </dgm:presLayoutVars>
      </dgm:prSet>
      <dgm:spPr/>
    </dgm:pt>
    <dgm:pt modelId="{0F08ED55-5F5F-4E3E-B6FB-5563C9ACFBD3}" type="pres">
      <dgm:prSet presAssocID="{2D95A2CF-DC5C-4F4A-91C2-938BC9E9497A}" presName="spacer" presStyleCnt="0"/>
      <dgm:spPr/>
    </dgm:pt>
    <dgm:pt modelId="{32AE363B-CAD8-45B4-B716-8D07157C672E}" type="pres">
      <dgm:prSet presAssocID="{3C08F92E-501B-4270-BB95-5E927DFE68AF}" presName="parentText" presStyleLbl="node1" presStyleIdx="2" presStyleCnt="6">
        <dgm:presLayoutVars>
          <dgm:chMax val="0"/>
          <dgm:bulletEnabled val="1"/>
        </dgm:presLayoutVars>
      </dgm:prSet>
      <dgm:spPr/>
    </dgm:pt>
    <dgm:pt modelId="{136D93BC-C3D2-49A4-B255-BBB77C2E43EF}" type="pres">
      <dgm:prSet presAssocID="{3E36CC39-BBA6-4422-96BE-C84B32936D33}" presName="spacer" presStyleCnt="0"/>
      <dgm:spPr/>
    </dgm:pt>
    <dgm:pt modelId="{262F6E17-A8EF-411D-AD16-E1DA9309FBC7}" type="pres">
      <dgm:prSet presAssocID="{233C9F91-DEF4-4263-B7DC-8ECDD2AD0F97}" presName="parentText" presStyleLbl="node1" presStyleIdx="3" presStyleCnt="6">
        <dgm:presLayoutVars>
          <dgm:chMax val="0"/>
          <dgm:bulletEnabled val="1"/>
        </dgm:presLayoutVars>
      </dgm:prSet>
      <dgm:spPr/>
    </dgm:pt>
    <dgm:pt modelId="{CB4F3BF0-5EB6-4E68-9F32-A308FF10866A}" type="pres">
      <dgm:prSet presAssocID="{1E2B6215-1A2B-4AB8-B893-22A2E375D6FA}" presName="spacer" presStyleCnt="0"/>
      <dgm:spPr/>
    </dgm:pt>
    <dgm:pt modelId="{E4E776CD-4E5B-4603-8EB4-E0E10340105D}" type="pres">
      <dgm:prSet presAssocID="{9256E3A6-635B-4C85-9B46-39294807B08F}" presName="parentText" presStyleLbl="node1" presStyleIdx="4" presStyleCnt="6">
        <dgm:presLayoutVars>
          <dgm:chMax val="0"/>
          <dgm:bulletEnabled val="1"/>
        </dgm:presLayoutVars>
      </dgm:prSet>
      <dgm:spPr/>
    </dgm:pt>
    <dgm:pt modelId="{CFF74C8F-9AB8-4C30-B1AC-8CEC790EBD03}" type="pres">
      <dgm:prSet presAssocID="{6A65ADE3-EC7E-407B-ADEF-6E29F4345DAA}" presName="spacer" presStyleCnt="0"/>
      <dgm:spPr/>
    </dgm:pt>
    <dgm:pt modelId="{3822765E-D73F-4F88-BE3D-0FD85B2F5C98}" type="pres">
      <dgm:prSet presAssocID="{C1C363DC-0780-4291-BDE3-8ED35A5CFAC3}" presName="parentText" presStyleLbl="node1" presStyleIdx="5" presStyleCnt="6">
        <dgm:presLayoutVars>
          <dgm:chMax val="0"/>
          <dgm:bulletEnabled val="1"/>
        </dgm:presLayoutVars>
      </dgm:prSet>
      <dgm:spPr/>
    </dgm:pt>
  </dgm:ptLst>
  <dgm:cxnLst>
    <dgm:cxn modelId="{D402C210-8C22-47B3-9584-E79F04BBAB68}" srcId="{46139BD1-88F5-4571-9CC4-791627B9006C}" destId="{C1C363DC-0780-4291-BDE3-8ED35A5CFAC3}" srcOrd="5" destOrd="0" parTransId="{F2A2D090-B2CA-4A33-A6BA-370DA37819F9}" sibTransId="{5F296746-F8E6-4A8B-82ED-1817194C8073}"/>
    <dgm:cxn modelId="{C1D44215-3D28-463F-9408-A5873B338739}" type="presOf" srcId="{233C9F91-DEF4-4263-B7DC-8ECDD2AD0F97}" destId="{262F6E17-A8EF-411D-AD16-E1DA9309FBC7}" srcOrd="0" destOrd="0" presId="urn:microsoft.com/office/officeart/2005/8/layout/vList2"/>
    <dgm:cxn modelId="{75A3BC27-1707-4A43-8D15-6CF0FAD8D5DD}" type="presOf" srcId="{B765637F-54A8-4173-B73E-A6198D373DA9}" destId="{74454EB8-8B1F-417C-AD91-2BD77ED38C2F}" srcOrd="0" destOrd="0" presId="urn:microsoft.com/office/officeart/2005/8/layout/vList2"/>
    <dgm:cxn modelId="{448CCB28-FF84-445A-BEF9-B938FF3E3FBF}" type="presOf" srcId="{3C08F92E-501B-4270-BB95-5E927DFE68AF}" destId="{32AE363B-CAD8-45B4-B716-8D07157C672E}" srcOrd="0" destOrd="0" presId="urn:microsoft.com/office/officeart/2005/8/layout/vList2"/>
    <dgm:cxn modelId="{BE3B0B34-20CC-49A1-9D43-7B814C61E517}" srcId="{46139BD1-88F5-4571-9CC4-791627B9006C}" destId="{233C9F91-DEF4-4263-B7DC-8ECDD2AD0F97}" srcOrd="3" destOrd="0" parTransId="{985D0D88-3C51-445C-BD30-F8F0234E7EB4}" sibTransId="{1E2B6215-1A2B-4AB8-B893-22A2E375D6FA}"/>
    <dgm:cxn modelId="{B78EBC5C-46C7-4638-960C-627A1F64E312}" srcId="{46139BD1-88F5-4571-9CC4-791627B9006C}" destId="{9256E3A6-635B-4C85-9B46-39294807B08F}" srcOrd="4" destOrd="0" parTransId="{F42B238E-35DB-478B-9493-D31CA9029584}" sibTransId="{6A65ADE3-EC7E-407B-ADEF-6E29F4345DAA}"/>
    <dgm:cxn modelId="{DB190151-7E2A-4474-A0B0-F63756390371}" srcId="{46139BD1-88F5-4571-9CC4-791627B9006C}" destId="{B765637F-54A8-4173-B73E-A6198D373DA9}" srcOrd="1" destOrd="0" parTransId="{22499D57-A6CD-4E31-80C2-2A042FEF4AD3}" sibTransId="{2D95A2CF-DC5C-4F4A-91C2-938BC9E9497A}"/>
    <dgm:cxn modelId="{4F2DF177-09C8-4F2B-9034-DD535575DD06}" type="presOf" srcId="{B44DC52C-6F7E-4B79-BC90-F4099F1C4676}" destId="{8671115F-FBBE-46B4-AE40-4D0AAD4733A4}" srcOrd="0" destOrd="0" presId="urn:microsoft.com/office/officeart/2005/8/layout/vList2"/>
    <dgm:cxn modelId="{7002267B-2CE7-4A6A-86D0-2599D0F9A091}" srcId="{46139BD1-88F5-4571-9CC4-791627B9006C}" destId="{3C08F92E-501B-4270-BB95-5E927DFE68AF}" srcOrd="2" destOrd="0" parTransId="{8F8BCA3A-59DD-4F40-8A1B-F36B4059F534}" sibTransId="{3E36CC39-BBA6-4422-96BE-C84B32936D33}"/>
    <dgm:cxn modelId="{61FBD9B1-F2B3-47F2-ADC6-4E58E4E18CC7}" srcId="{46139BD1-88F5-4571-9CC4-791627B9006C}" destId="{B44DC52C-6F7E-4B79-BC90-F4099F1C4676}" srcOrd="0" destOrd="0" parTransId="{8BD9F05E-2D64-4E9E-9695-35D605C3BD14}" sibTransId="{3EE3C1C7-A278-493D-AC3F-A9401C413B4C}"/>
    <dgm:cxn modelId="{63500FB4-CA25-4CE5-BAD8-B7ED366F21BB}" type="presOf" srcId="{C1C363DC-0780-4291-BDE3-8ED35A5CFAC3}" destId="{3822765E-D73F-4F88-BE3D-0FD85B2F5C98}" srcOrd="0" destOrd="0" presId="urn:microsoft.com/office/officeart/2005/8/layout/vList2"/>
    <dgm:cxn modelId="{B553B1CA-481D-47CF-8C18-4D642B5D1409}" type="presOf" srcId="{9256E3A6-635B-4C85-9B46-39294807B08F}" destId="{E4E776CD-4E5B-4603-8EB4-E0E10340105D}" srcOrd="0" destOrd="0" presId="urn:microsoft.com/office/officeart/2005/8/layout/vList2"/>
    <dgm:cxn modelId="{2DE104E1-6F09-4388-84E3-9F770236E0F9}" type="presOf" srcId="{46139BD1-88F5-4571-9CC4-791627B9006C}" destId="{944AA6A1-31B0-4425-A88F-B44F78463CD8}" srcOrd="0" destOrd="0" presId="urn:microsoft.com/office/officeart/2005/8/layout/vList2"/>
    <dgm:cxn modelId="{1D3BA150-C80F-411A-BA3A-F83572B12E73}" type="presParOf" srcId="{944AA6A1-31B0-4425-A88F-B44F78463CD8}" destId="{8671115F-FBBE-46B4-AE40-4D0AAD4733A4}" srcOrd="0" destOrd="0" presId="urn:microsoft.com/office/officeart/2005/8/layout/vList2"/>
    <dgm:cxn modelId="{49CE4FE8-C368-4DBF-9BC1-028C9938DFBD}" type="presParOf" srcId="{944AA6A1-31B0-4425-A88F-B44F78463CD8}" destId="{CA6977A4-705E-47E0-BB62-549A630AC88B}" srcOrd="1" destOrd="0" presId="urn:microsoft.com/office/officeart/2005/8/layout/vList2"/>
    <dgm:cxn modelId="{DD03DDB0-3FC7-4C9C-B54B-4785045776A1}" type="presParOf" srcId="{944AA6A1-31B0-4425-A88F-B44F78463CD8}" destId="{74454EB8-8B1F-417C-AD91-2BD77ED38C2F}" srcOrd="2" destOrd="0" presId="urn:microsoft.com/office/officeart/2005/8/layout/vList2"/>
    <dgm:cxn modelId="{8696FD83-BAA6-4A4F-9EDD-7DB9628D455F}" type="presParOf" srcId="{944AA6A1-31B0-4425-A88F-B44F78463CD8}" destId="{0F08ED55-5F5F-4E3E-B6FB-5563C9ACFBD3}" srcOrd="3" destOrd="0" presId="urn:microsoft.com/office/officeart/2005/8/layout/vList2"/>
    <dgm:cxn modelId="{B56F99A0-57F3-4956-BEFB-4E0486B421DD}" type="presParOf" srcId="{944AA6A1-31B0-4425-A88F-B44F78463CD8}" destId="{32AE363B-CAD8-45B4-B716-8D07157C672E}" srcOrd="4" destOrd="0" presId="urn:microsoft.com/office/officeart/2005/8/layout/vList2"/>
    <dgm:cxn modelId="{8A38BB4E-745B-417A-8CBA-843F146B6B2A}" type="presParOf" srcId="{944AA6A1-31B0-4425-A88F-B44F78463CD8}" destId="{136D93BC-C3D2-49A4-B255-BBB77C2E43EF}" srcOrd="5" destOrd="0" presId="urn:microsoft.com/office/officeart/2005/8/layout/vList2"/>
    <dgm:cxn modelId="{DB6E788E-4320-46DF-8374-A9DD8AEF79FC}" type="presParOf" srcId="{944AA6A1-31B0-4425-A88F-B44F78463CD8}" destId="{262F6E17-A8EF-411D-AD16-E1DA9309FBC7}" srcOrd="6" destOrd="0" presId="urn:microsoft.com/office/officeart/2005/8/layout/vList2"/>
    <dgm:cxn modelId="{86DCF856-5CFC-4667-B62C-E9BE50B91F04}" type="presParOf" srcId="{944AA6A1-31B0-4425-A88F-B44F78463CD8}" destId="{CB4F3BF0-5EB6-4E68-9F32-A308FF10866A}" srcOrd="7" destOrd="0" presId="urn:microsoft.com/office/officeart/2005/8/layout/vList2"/>
    <dgm:cxn modelId="{C07FD4BA-C0B1-4707-83FE-B4988448501D}" type="presParOf" srcId="{944AA6A1-31B0-4425-A88F-B44F78463CD8}" destId="{E4E776CD-4E5B-4603-8EB4-E0E10340105D}" srcOrd="8" destOrd="0" presId="urn:microsoft.com/office/officeart/2005/8/layout/vList2"/>
    <dgm:cxn modelId="{5F2CA628-33D5-492A-BF64-57FDACF2ADBC}" type="presParOf" srcId="{944AA6A1-31B0-4425-A88F-B44F78463CD8}" destId="{CFF74C8F-9AB8-4C30-B1AC-8CEC790EBD03}" srcOrd="9" destOrd="0" presId="urn:microsoft.com/office/officeart/2005/8/layout/vList2"/>
    <dgm:cxn modelId="{66945B81-FBF1-4D4A-A51B-AE9F72F46A89}" type="presParOf" srcId="{944AA6A1-31B0-4425-A88F-B44F78463CD8}" destId="{3822765E-D73F-4F88-BE3D-0FD85B2F5C9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665B7-867F-4877-A2BB-F76DF846DA6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FFC5FC6-C5D3-4357-8B7E-F9D1C220336C}">
      <dgm:prSet/>
      <dgm:spPr/>
      <dgm:t>
        <a:bodyPr/>
        <a:lstStyle/>
        <a:p>
          <a:r>
            <a:rPr lang="en-US" b="0" i="0"/>
            <a:t>According to the Financial Times:</a:t>
          </a:r>
          <a:endParaRPr lang="en-US"/>
        </a:p>
      </dgm:t>
    </dgm:pt>
    <dgm:pt modelId="{3460E356-6DC4-4D32-8611-DF1ADDAA11B2}" type="parTrans" cxnId="{32F8B72F-634F-431A-9D5F-23025DEC074F}">
      <dgm:prSet/>
      <dgm:spPr/>
      <dgm:t>
        <a:bodyPr/>
        <a:lstStyle/>
        <a:p>
          <a:endParaRPr lang="en-US"/>
        </a:p>
      </dgm:t>
    </dgm:pt>
    <dgm:pt modelId="{09AC45C0-E55D-4B92-A933-12B32A881104}" type="sibTrans" cxnId="{32F8B72F-634F-431A-9D5F-23025DEC074F}">
      <dgm:prSet/>
      <dgm:spPr/>
      <dgm:t>
        <a:bodyPr/>
        <a:lstStyle/>
        <a:p>
          <a:endParaRPr lang="en-US"/>
        </a:p>
      </dgm:t>
    </dgm:pt>
    <dgm:pt modelId="{DEACE821-21F8-4841-903A-EF96C4DD29F3}">
      <dgm:prSet/>
      <dgm:spPr/>
      <dgm:t>
        <a:bodyPr/>
        <a:lstStyle/>
        <a:p>
          <a:r>
            <a:rPr lang="en-US" b="0" i="0"/>
            <a:t>Government forecasters predict that the U.S. will add 21.5 GW of solar capacity in 2022, which is more than half of the already existing capacity, and well more than the 15.5 GW added in 2021.</a:t>
          </a:r>
          <a:endParaRPr lang="en-US"/>
        </a:p>
      </dgm:t>
    </dgm:pt>
    <dgm:pt modelId="{468AE301-B5CA-4AA3-AB21-64B569B15699}" type="parTrans" cxnId="{549CA43B-12F8-4F04-8749-91DA1BD926DB}">
      <dgm:prSet/>
      <dgm:spPr/>
      <dgm:t>
        <a:bodyPr/>
        <a:lstStyle/>
        <a:p>
          <a:endParaRPr lang="en-US"/>
        </a:p>
      </dgm:t>
    </dgm:pt>
    <dgm:pt modelId="{F5105504-9204-4DF9-A4D3-93F7BA5FDB48}" type="sibTrans" cxnId="{549CA43B-12F8-4F04-8749-91DA1BD926DB}">
      <dgm:prSet/>
      <dgm:spPr/>
      <dgm:t>
        <a:bodyPr/>
        <a:lstStyle/>
        <a:p>
          <a:endParaRPr lang="en-US"/>
        </a:p>
      </dgm:t>
    </dgm:pt>
    <dgm:pt modelId="{F1F7CFF6-8AD8-4FB6-83E9-9306E1CFB4FF}">
      <dgm:prSet/>
      <dgm:spPr/>
      <dgm:t>
        <a:bodyPr/>
        <a:lstStyle/>
        <a:p>
          <a:r>
            <a:rPr lang="en-US" b="0" i="0"/>
            <a:t>One of the biggest areas of expansion in 2021, a trend which will likely continue in 2022 and beyond, is utility-scale solar projects.</a:t>
          </a:r>
          <a:endParaRPr lang="en-US"/>
        </a:p>
      </dgm:t>
    </dgm:pt>
    <dgm:pt modelId="{4EF1988A-E12C-4879-98B7-89C265F5468D}" type="parTrans" cxnId="{6173AA58-9C6D-4381-8FBD-26BD7CEAED03}">
      <dgm:prSet/>
      <dgm:spPr/>
      <dgm:t>
        <a:bodyPr/>
        <a:lstStyle/>
        <a:p>
          <a:endParaRPr lang="en-US"/>
        </a:p>
      </dgm:t>
    </dgm:pt>
    <dgm:pt modelId="{F80E06D2-A2D9-4052-ADDA-8C60F56BBC8B}" type="sibTrans" cxnId="{6173AA58-9C6D-4381-8FBD-26BD7CEAED03}">
      <dgm:prSet/>
      <dgm:spPr/>
      <dgm:t>
        <a:bodyPr/>
        <a:lstStyle/>
        <a:p>
          <a:endParaRPr lang="en-US"/>
        </a:p>
      </dgm:t>
    </dgm:pt>
    <dgm:pt modelId="{2940C916-106D-4DC9-81F3-85D6331BB301}" type="pres">
      <dgm:prSet presAssocID="{E4D665B7-867F-4877-A2BB-F76DF846DA66}" presName="root" presStyleCnt="0">
        <dgm:presLayoutVars>
          <dgm:dir/>
          <dgm:resizeHandles val="exact"/>
        </dgm:presLayoutVars>
      </dgm:prSet>
      <dgm:spPr/>
    </dgm:pt>
    <dgm:pt modelId="{9EF63568-C1C5-48C3-AE5E-32B782F1D1C9}" type="pres">
      <dgm:prSet presAssocID="{7FFC5FC6-C5D3-4357-8B7E-F9D1C220336C}" presName="compNode" presStyleCnt="0"/>
      <dgm:spPr/>
    </dgm:pt>
    <dgm:pt modelId="{8F383213-A021-4B2D-8D4E-EAD3C6C2EA22}" type="pres">
      <dgm:prSet presAssocID="{7FFC5FC6-C5D3-4357-8B7E-F9D1C220336C}" presName="bgRect" presStyleLbl="bgShp" presStyleIdx="0" presStyleCnt="3"/>
      <dgm:spPr/>
    </dgm:pt>
    <dgm:pt modelId="{2DFFCDD1-451B-458C-9F72-851E5837C7F8}" type="pres">
      <dgm:prSet presAssocID="{7FFC5FC6-C5D3-4357-8B7E-F9D1C22033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3E345F7-84FF-4499-9C23-B76F01F3E1A6}" type="pres">
      <dgm:prSet presAssocID="{7FFC5FC6-C5D3-4357-8B7E-F9D1C220336C}" presName="spaceRect" presStyleCnt="0"/>
      <dgm:spPr/>
    </dgm:pt>
    <dgm:pt modelId="{147B8BAE-ACD3-4CB7-A543-469F6D15A72C}" type="pres">
      <dgm:prSet presAssocID="{7FFC5FC6-C5D3-4357-8B7E-F9D1C220336C}" presName="parTx" presStyleLbl="revTx" presStyleIdx="0" presStyleCnt="3">
        <dgm:presLayoutVars>
          <dgm:chMax val="0"/>
          <dgm:chPref val="0"/>
        </dgm:presLayoutVars>
      </dgm:prSet>
      <dgm:spPr/>
    </dgm:pt>
    <dgm:pt modelId="{E3F6E31A-F6FE-4544-B812-0E93CDDA0FAE}" type="pres">
      <dgm:prSet presAssocID="{09AC45C0-E55D-4B92-A933-12B32A881104}" presName="sibTrans" presStyleCnt="0"/>
      <dgm:spPr/>
    </dgm:pt>
    <dgm:pt modelId="{CF862A16-3F56-4EF5-9E95-FCC2E72541A9}" type="pres">
      <dgm:prSet presAssocID="{DEACE821-21F8-4841-903A-EF96C4DD29F3}" presName="compNode" presStyleCnt="0"/>
      <dgm:spPr/>
    </dgm:pt>
    <dgm:pt modelId="{86E4FD31-6098-4A6C-8B1C-44535B11F3A1}" type="pres">
      <dgm:prSet presAssocID="{DEACE821-21F8-4841-903A-EF96C4DD29F3}" presName="bgRect" presStyleLbl="bgShp" presStyleIdx="1" presStyleCnt="3"/>
      <dgm:spPr/>
    </dgm:pt>
    <dgm:pt modelId="{83D6E7B4-4061-4712-9E17-D430EB9F7DD7}" type="pres">
      <dgm:prSet presAssocID="{DEACE821-21F8-4841-903A-EF96C4DD29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n"/>
        </a:ext>
      </dgm:extLst>
    </dgm:pt>
    <dgm:pt modelId="{CB6795D3-863F-4462-A53F-1EA6B0885287}" type="pres">
      <dgm:prSet presAssocID="{DEACE821-21F8-4841-903A-EF96C4DD29F3}" presName="spaceRect" presStyleCnt="0"/>
      <dgm:spPr/>
    </dgm:pt>
    <dgm:pt modelId="{B7E32745-0392-4CAE-B14D-12A88D4527EE}" type="pres">
      <dgm:prSet presAssocID="{DEACE821-21F8-4841-903A-EF96C4DD29F3}" presName="parTx" presStyleLbl="revTx" presStyleIdx="1" presStyleCnt="3">
        <dgm:presLayoutVars>
          <dgm:chMax val="0"/>
          <dgm:chPref val="0"/>
        </dgm:presLayoutVars>
      </dgm:prSet>
      <dgm:spPr/>
    </dgm:pt>
    <dgm:pt modelId="{B83A3BA7-CAE6-4C28-8051-B8CAB6DD0F7B}" type="pres">
      <dgm:prSet presAssocID="{F5105504-9204-4DF9-A4D3-93F7BA5FDB48}" presName="sibTrans" presStyleCnt="0"/>
      <dgm:spPr/>
    </dgm:pt>
    <dgm:pt modelId="{5D75F61F-03C6-4308-A628-7D4732C78BFD}" type="pres">
      <dgm:prSet presAssocID="{F1F7CFF6-8AD8-4FB6-83E9-9306E1CFB4FF}" presName="compNode" presStyleCnt="0"/>
      <dgm:spPr/>
    </dgm:pt>
    <dgm:pt modelId="{7E624485-4548-415F-AE0A-8CDF35577164}" type="pres">
      <dgm:prSet presAssocID="{F1F7CFF6-8AD8-4FB6-83E9-9306E1CFB4FF}" presName="bgRect" presStyleLbl="bgShp" presStyleIdx="2" presStyleCnt="3"/>
      <dgm:spPr/>
    </dgm:pt>
    <dgm:pt modelId="{703C3D31-EB6E-4A81-93A1-4AC33A3FF552}" type="pres">
      <dgm:prSet presAssocID="{F1F7CFF6-8AD8-4FB6-83E9-9306E1CFB4F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mill"/>
        </a:ext>
      </dgm:extLst>
    </dgm:pt>
    <dgm:pt modelId="{1CDC266C-2D87-4005-9CCE-A7262356BA5B}" type="pres">
      <dgm:prSet presAssocID="{F1F7CFF6-8AD8-4FB6-83E9-9306E1CFB4FF}" presName="spaceRect" presStyleCnt="0"/>
      <dgm:spPr/>
    </dgm:pt>
    <dgm:pt modelId="{CCAB399A-7EAB-4845-AB11-19E36B2A17DC}" type="pres">
      <dgm:prSet presAssocID="{F1F7CFF6-8AD8-4FB6-83E9-9306E1CFB4FF}" presName="parTx" presStyleLbl="revTx" presStyleIdx="2" presStyleCnt="3">
        <dgm:presLayoutVars>
          <dgm:chMax val="0"/>
          <dgm:chPref val="0"/>
        </dgm:presLayoutVars>
      </dgm:prSet>
      <dgm:spPr/>
    </dgm:pt>
  </dgm:ptLst>
  <dgm:cxnLst>
    <dgm:cxn modelId="{A84E490E-F4FB-493A-A2EA-49056E84B9F6}" type="presOf" srcId="{7FFC5FC6-C5D3-4357-8B7E-F9D1C220336C}" destId="{147B8BAE-ACD3-4CB7-A543-469F6D15A72C}" srcOrd="0" destOrd="0" presId="urn:microsoft.com/office/officeart/2018/2/layout/IconVerticalSolidList"/>
    <dgm:cxn modelId="{F9F92F27-E9D2-45D2-9E5B-C8A67DADAFC9}" type="presOf" srcId="{DEACE821-21F8-4841-903A-EF96C4DD29F3}" destId="{B7E32745-0392-4CAE-B14D-12A88D4527EE}" srcOrd="0" destOrd="0" presId="urn:microsoft.com/office/officeart/2018/2/layout/IconVerticalSolidList"/>
    <dgm:cxn modelId="{32F8B72F-634F-431A-9D5F-23025DEC074F}" srcId="{E4D665B7-867F-4877-A2BB-F76DF846DA66}" destId="{7FFC5FC6-C5D3-4357-8B7E-F9D1C220336C}" srcOrd="0" destOrd="0" parTransId="{3460E356-6DC4-4D32-8611-DF1ADDAA11B2}" sibTransId="{09AC45C0-E55D-4B92-A933-12B32A881104}"/>
    <dgm:cxn modelId="{549CA43B-12F8-4F04-8749-91DA1BD926DB}" srcId="{E4D665B7-867F-4877-A2BB-F76DF846DA66}" destId="{DEACE821-21F8-4841-903A-EF96C4DD29F3}" srcOrd="1" destOrd="0" parTransId="{468AE301-B5CA-4AA3-AB21-64B569B15699}" sibTransId="{F5105504-9204-4DF9-A4D3-93F7BA5FDB48}"/>
    <dgm:cxn modelId="{6173AA58-9C6D-4381-8FBD-26BD7CEAED03}" srcId="{E4D665B7-867F-4877-A2BB-F76DF846DA66}" destId="{F1F7CFF6-8AD8-4FB6-83E9-9306E1CFB4FF}" srcOrd="2" destOrd="0" parTransId="{4EF1988A-E12C-4879-98B7-89C265F5468D}" sibTransId="{F80E06D2-A2D9-4052-ADDA-8C60F56BBC8B}"/>
    <dgm:cxn modelId="{F8AC1FA9-24A6-44F0-B25B-9A696842E951}" type="presOf" srcId="{F1F7CFF6-8AD8-4FB6-83E9-9306E1CFB4FF}" destId="{CCAB399A-7EAB-4845-AB11-19E36B2A17DC}" srcOrd="0" destOrd="0" presId="urn:microsoft.com/office/officeart/2018/2/layout/IconVerticalSolidList"/>
    <dgm:cxn modelId="{19CD45C9-EA1E-4849-9A95-535715EDDC76}" type="presOf" srcId="{E4D665B7-867F-4877-A2BB-F76DF846DA66}" destId="{2940C916-106D-4DC9-81F3-85D6331BB301}" srcOrd="0" destOrd="0" presId="urn:microsoft.com/office/officeart/2018/2/layout/IconVerticalSolidList"/>
    <dgm:cxn modelId="{B233792A-5150-4260-84CC-9F7AF86957EC}" type="presParOf" srcId="{2940C916-106D-4DC9-81F3-85D6331BB301}" destId="{9EF63568-C1C5-48C3-AE5E-32B782F1D1C9}" srcOrd="0" destOrd="0" presId="urn:microsoft.com/office/officeart/2018/2/layout/IconVerticalSolidList"/>
    <dgm:cxn modelId="{3D1E2142-95E1-482F-924A-5F1F8EC98985}" type="presParOf" srcId="{9EF63568-C1C5-48C3-AE5E-32B782F1D1C9}" destId="{8F383213-A021-4B2D-8D4E-EAD3C6C2EA22}" srcOrd="0" destOrd="0" presId="urn:microsoft.com/office/officeart/2018/2/layout/IconVerticalSolidList"/>
    <dgm:cxn modelId="{AB9C6CEF-8FDE-4216-88DF-006B86FE7500}" type="presParOf" srcId="{9EF63568-C1C5-48C3-AE5E-32B782F1D1C9}" destId="{2DFFCDD1-451B-458C-9F72-851E5837C7F8}" srcOrd="1" destOrd="0" presId="urn:microsoft.com/office/officeart/2018/2/layout/IconVerticalSolidList"/>
    <dgm:cxn modelId="{922B426F-46E1-4106-A17D-E8F4653BE3B7}" type="presParOf" srcId="{9EF63568-C1C5-48C3-AE5E-32B782F1D1C9}" destId="{B3E345F7-84FF-4499-9C23-B76F01F3E1A6}" srcOrd="2" destOrd="0" presId="urn:microsoft.com/office/officeart/2018/2/layout/IconVerticalSolidList"/>
    <dgm:cxn modelId="{A09F35DD-0B99-4F6A-95C8-A7BF33DC8F69}" type="presParOf" srcId="{9EF63568-C1C5-48C3-AE5E-32B782F1D1C9}" destId="{147B8BAE-ACD3-4CB7-A543-469F6D15A72C}" srcOrd="3" destOrd="0" presId="urn:microsoft.com/office/officeart/2018/2/layout/IconVerticalSolidList"/>
    <dgm:cxn modelId="{B02AD2CE-2186-48B9-92E5-7EAAC7FE7981}" type="presParOf" srcId="{2940C916-106D-4DC9-81F3-85D6331BB301}" destId="{E3F6E31A-F6FE-4544-B812-0E93CDDA0FAE}" srcOrd="1" destOrd="0" presId="urn:microsoft.com/office/officeart/2018/2/layout/IconVerticalSolidList"/>
    <dgm:cxn modelId="{03A6D90E-3A32-42ED-871F-1E13773A027C}" type="presParOf" srcId="{2940C916-106D-4DC9-81F3-85D6331BB301}" destId="{CF862A16-3F56-4EF5-9E95-FCC2E72541A9}" srcOrd="2" destOrd="0" presId="urn:microsoft.com/office/officeart/2018/2/layout/IconVerticalSolidList"/>
    <dgm:cxn modelId="{CB4415C3-83FA-4C81-B474-08C4EC9A3A51}" type="presParOf" srcId="{CF862A16-3F56-4EF5-9E95-FCC2E72541A9}" destId="{86E4FD31-6098-4A6C-8B1C-44535B11F3A1}" srcOrd="0" destOrd="0" presId="urn:microsoft.com/office/officeart/2018/2/layout/IconVerticalSolidList"/>
    <dgm:cxn modelId="{9C0E4A10-4BD4-4527-A9A8-3F462DDBD73D}" type="presParOf" srcId="{CF862A16-3F56-4EF5-9E95-FCC2E72541A9}" destId="{83D6E7B4-4061-4712-9E17-D430EB9F7DD7}" srcOrd="1" destOrd="0" presId="urn:microsoft.com/office/officeart/2018/2/layout/IconVerticalSolidList"/>
    <dgm:cxn modelId="{E38372B4-F0AE-4A70-BCAA-3A611A02847E}" type="presParOf" srcId="{CF862A16-3F56-4EF5-9E95-FCC2E72541A9}" destId="{CB6795D3-863F-4462-A53F-1EA6B0885287}" srcOrd="2" destOrd="0" presId="urn:microsoft.com/office/officeart/2018/2/layout/IconVerticalSolidList"/>
    <dgm:cxn modelId="{15DFA319-1F34-4A2C-8C09-ACF5F0995DBF}" type="presParOf" srcId="{CF862A16-3F56-4EF5-9E95-FCC2E72541A9}" destId="{B7E32745-0392-4CAE-B14D-12A88D4527EE}" srcOrd="3" destOrd="0" presId="urn:microsoft.com/office/officeart/2018/2/layout/IconVerticalSolidList"/>
    <dgm:cxn modelId="{69F8E489-C892-466F-AE5E-21C01A56EB4A}" type="presParOf" srcId="{2940C916-106D-4DC9-81F3-85D6331BB301}" destId="{B83A3BA7-CAE6-4C28-8051-B8CAB6DD0F7B}" srcOrd="3" destOrd="0" presId="urn:microsoft.com/office/officeart/2018/2/layout/IconVerticalSolidList"/>
    <dgm:cxn modelId="{D53A1F02-3B5F-4782-920E-5D6EEF21043D}" type="presParOf" srcId="{2940C916-106D-4DC9-81F3-85D6331BB301}" destId="{5D75F61F-03C6-4308-A628-7D4732C78BFD}" srcOrd="4" destOrd="0" presId="urn:microsoft.com/office/officeart/2018/2/layout/IconVerticalSolidList"/>
    <dgm:cxn modelId="{34D9C577-252B-46E2-949E-B77B17531B90}" type="presParOf" srcId="{5D75F61F-03C6-4308-A628-7D4732C78BFD}" destId="{7E624485-4548-415F-AE0A-8CDF35577164}" srcOrd="0" destOrd="0" presId="urn:microsoft.com/office/officeart/2018/2/layout/IconVerticalSolidList"/>
    <dgm:cxn modelId="{44A76205-8923-4E24-BDA2-4C1F04D33D11}" type="presParOf" srcId="{5D75F61F-03C6-4308-A628-7D4732C78BFD}" destId="{703C3D31-EB6E-4A81-93A1-4AC33A3FF552}" srcOrd="1" destOrd="0" presId="urn:microsoft.com/office/officeart/2018/2/layout/IconVerticalSolidList"/>
    <dgm:cxn modelId="{EB8190BA-E809-416B-9918-A924591D197B}" type="presParOf" srcId="{5D75F61F-03C6-4308-A628-7D4732C78BFD}" destId="{1CDC266C-2D87-4005-9CCE-A7262356BA5B}" srcOrd="2" destOrd="0" presId="urn:microsoft.com/office/officeart/2018/2/layout/IconVerticalSolidList"/>
    <dgm:cxn modelId="{3E54AEC7-64BF-48D6-8A0B-6FBEC9DDFA3C}" type="presParOf" srcId="{5D75F61F-03C6-4308-A628-7D4732C78BFD}" destId="{CCAB399A-7EAB-4845-AB11-19E36B2A17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B770FC-EDC1-4FEC-A258-E40A23C8081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506D77-4D3E-4407-AF70-77B7061B59B1}">
      <dgm:prSet/>
      <dgm:spPr/>
      <dgm:t>
        <a:bodyPr/>
        <a:lstStyle/>
        <a:p>
          <a:r>
            <a:rPr lang="en-US"/>
            <a:t>Identify Emission Sources</a:t>
          </a:r>
        </a:p>
      </dgm:t>
    </dgm:pt>
    <dgm:pt modelId="{F88A9575-8ABA-4287-B039-92BFC9513662}" type="parTrans" cxnId="{3FC93675-1853-4269-BDF6-E05E68DEE4F3}">
      <dgm:prSet/>
      <dgm:spPr/>
      <dgm:t>
        <a:bodyPr/>
        <a:lstStyle/>
        <a:p>
          <a:endParaRPr lang="en-US"/>
        </a:p>
      </dgm:t>
    </dgm:pt>
    <dgm:pt modelId="{7D852AD5-14F6-4351-95AB-8CCD2DF03300}" type="sibTrans" cxnId="{3FC93675-1853-4269-BDF6-E05E68DEE4F3}">
      <dgm:prSet/>
      <dgm:spPr/>
      <dgm:t>
        <a:bodyPr/>
        <a:lstStyle/>
        <a:p>
          <a:endParaRPr lang="en-US"/>
        </a:p>
      </dgm:t>
    </dgm:pt>
    <dgm:pt modelId="{E8146D17-6BBD-44D4-8BA7-F8F6BA320212}">
      <dgm:prSet/>
      <dgm:spPr/>
      <dgm:t>
        <a:bodyPr/>
        <a:lstStyle/>
        <a:p>
          <a:r>
            <a:rPr lang="en-US"/>
            <a:t>Quantify Emissions through Greenhouse Gas Emission Reports</a:t>
          </a:r>
        </a:p>
      </dgm:t>
    </dgm:pt>
    <dgm:pt modelId="{BEBC0D15-7B58-4AA5-B9AA-6C3927AC345C}" type="parTrans" cxnId="{1A036750-AA37-4D2C-AB00-1665AF0DDD97}">
      <dgm:prSet/>
      <dgm:spPr/>
      <dgm:t>
        <a:bodyPr/>
        <a:lstStyle/>
        <a:p>
          <a:endParaRPr lang="en-US"/>
        </a:p>
      </dgm:t>
    </dgm:pt>
    <dgm:pt modelId="{7DD22801-5EC1-43BF-A6C2-1CB3E2BEB4CB}" type="sibTrans" cxnId="{1A036750-AA37-4D2C-AB00-1665AF0DDD97}">
      <dgm:prSet/>
      <dgm:spPr/>
      <dgm:t>
        <a:bodyPr/>
        <a:lstStyle/>
        <a:p>
          <a:endParaRPr lang="en-US"/>
        </a:p>
      </dgm:t>
    </dgm:pt>
    <dgm:pt modelId="{01CB8CF5-2EBA-4C12-BD43-605F384EA642}">
      <dgm:prSet/>
      <dgm:spPr/>
      <dgm:t>
        <a:bodyPr/>
        <a:lstStyle/>
        <a:p>
          <a:r>
            <a:rPr lang="en-US"/>
            <a:t>Reduce Emissions</a:t>
          </a:r>
        </a:p>
      </dgm:t>
    </dgm:pt>
    <dgm:pt modelId="{BD5653A9-09BA-47B7-97B7-1846203B819D}" type="parTrans" cxnId="{D551A577-B367-43B0-911A-A38A6EAE4C86}">
      <dgm:prSet/>
      <dgm:spPr/>
      <dgm:t>
        <a:bodyPr/>
        <a:lstStyle/>
        <a:p>
          <a:endParaRPr lang="en-US"/>
        </a:p>
      </dgm:t>
    </dgm:pt>
    <dgm:pt modelId="{E47743FB-AE53-4DD2-B96F-007C3A09F49F}" type="sibTrans" cxnId="{D551A577-B367-43B0-911A-A38A6EAE4C86}">
      <dgm:prSet/>
      <dgm:spPr/>
      <dgm:t>
        <a:bodyPr/>
        <a:lstStyle/>
        <a:p>
          <a:endParaRPr lang="en-US"/>
        </a:p>
      </dgm:t>
    </dgm:pt>
    <dgm:pt modelId="{FE47DFCC-27C1-49EC-8332-9ECAFC25C9BA}">
      <dgm:prSet/>
      <dgm:spPr/>
      <dgm:t>
        <a:bodyPr/>
        <a:lstStyle/>
        <a:p>
          <a:r>
            <a:rPr lang="en-US"/>
            <a:t>Process changes</a:t>
          </a:r>
        </a:p>
      </dgm:t>
    </dgm:pt>
    <dgm:pt modelId="{F1CA1700-30B1-48BA-A228-F8171957DF6D}" type="parTrans" cxnId="{455F1205-EEE9-4126-8DDE-7E7DD770C6D9}">
      <dgm:prSet/>
      <dgm:spPr/>
      <dgm:t>
        <a:bodyPr/>
        <a:lstStyle/>
        <a:p>
          <a:endParaRPr lang="en-US"/>
        </a:p>
      </dgm:t>
    </dgm:pt>
    <dgm:pt modelId="{9A9D2CA0-8F96-4FD9-A352-2D68BB87BB35}" type="sibTrans" cxnId="{455F1205-EEE9-4126-8DDE-7E7DD770C6D9}">
      <dgm:prSet/>
      <dgm:spPr/>
      <dgm:t>
        <a:bodyPr/>
        <a:lstStyle/>
        <a:p>
          <a:endParaRPr lang="en-US"/>
        </a:p>
      </dgm:t>
    </dgm:pt>
    <dgm:pt modelId="{3DAC3768-43C6-46F6-B532-7F3ECD4ED4ED}">
      <dgm:prSet/>
      <dgm:spPr/>
      <dgm:t>
        <a:bodyPr/>
        <a:lstStyle/>
        <a:p>
          <a:r>
            <a:rPr lang="en-US"/>
            <a:t>Efficiency</a:t>
          </a:r>
        </a:p>
      </dgm:t>
    </dgm:pt>
    <dgm:pt modelId="{52288BE0-4783-445E-8A25-79FF04596ED4}" type="parTrans" cxnId="{CBF89C18-9A7F-4F60-8210-5E95CECDDF8B}">
      <dgm:prSet/>
      <dgm:spPr/>
      <dgm:t>
        <a:bodyPr/>
        <a:lstStyle/>
        <a:p>
          <a:endParaRPr lang="en-US"/>
        </a:p>
      </dgm:t>
    </dgm:pt>
    <dgm:pt modelId="{3B3BFF99-5B05-458F-8358-EA9CBB6767F0}" type="sibTrans" cxnId="{CBF89C18-9A7F-4F60-8210-5E95CECDDF8B}">
      <dgm:prSet/>
      <dgm:spPr/>
      <dgm:t>
        <a:bodyPr/>
        <a:lstStyle/>
        <a:p>
          <a:endParaRPr lang="en-US"/>
        </a:p>
      </dgm:t>
    </dgm:pt>
    <dgm:pt modelId="{607B8D70-E05F-4478-8424-17A88514F6E8}">
      <dgm:prSet/>
      <dgm:spPr/>
      <dgm:t>
        <a:bodyPr/>
        <a:lstStyle/>
        <a:p>
          <a:r>
            <a:rPr lang="en-US"/>
            <a:t>Eliminate/Reduce fossil fuel usage</a:t>
          </a:r>
        </a:p>
      </dgm:t>
    </dgm:pt>
    <dgm:pt modelId="{C513DB2C-E31A-41AD-8C43-36E98129CC22}" type="parTrans" cxnId="{15B64870-8875-4907-B645-AF94FE5978FC}">
      <dgm:prSet/>
      <dgm:spPr/>
      <dgm:t>
        <a:bodyPr/>
        <a:lstStyle/>
        <a:p>
          <a:endParaRPr lang="en-US"/>
        </a:p>
      </dgm:t>
    </dgm:pt>
    <dgm:pt modelId="{4B3E69A4-A04D-45F8-A647-00AB67447489}" type="sibTrans" cxnId="{15B64870-8875-4907-B645-AF94FE5978FC}">
      <dgm:prSet/>
      <dgm:spPr/>
      <dgm:t>
        <a:bodyPr/>
        <a:lstStyle/>
        <a:p>
          <a:endParaRPr lang="en-US"/>
        </a:p>
      </dgm:t>
    </dgm:pt>
    <dgm:pt modelId="{C71C02FA-EAF3-429F-9458-3C9DBAFDE527}">
      <dgm:prSet/>
      <dgm:spPr/>
      <dgm:t>
        <a:bodyPr/>
        <a:lstStyle/>
        <a:p>
          <a:r>
            <a:rPr lang="en-US"/>
            <a:t>Offsets</a:t>
          </a:r>
        </a:p>
      </dgm:t>
    </dgm:pt>
    <dgm:pt modelId="{2A06687F-C28B-4FC1-BC01-05F4D546EDF3}" type="parTrans" cxnId="{DF20DBFD-20A9-4A3D-B981-F5FC2979A74A}">
      <dgm:prSet/>
      <dgm:spPr/>
      <dgm:t>
        <a:bodyPr/>
        <a:lstStyle/>
        <a:p>
          <a:endParaRPr lang="en-US"/>
        </a:p>
      </dgm:t>
    </dgm:pt>
    <dgm:pt modelId="{77B44C62-8F4A-48B2-8B98-F3CFE06AFA8F}" type="sibTrans" cxnId="{DF20DBFD-20A9-4A3D-B981-F5FC2979A74A}">
      <dgm:prSet/>
      <dgm:spPr/>
      <dgm:t>
        <a:bodyPr/>
        <a:lstStyle/>
        <a:p>
          <a:endParaRPr lang="en-US"/>
        </a:p>
      </dgm:t>
    </dgm:pt>
    <dgm:pt modelId="{D51DCDA3-2788-4249-89E6-D75829577A23}" type="pres">
      <dgm:prSet presAssocID="{28B770FC-EDC1-4FEC-A258-E40A23C80810}" presName="root" presStyleCnt="0">
        <dgm:presLayoutVars>
          <dgm:dir/>
          <dgm:resizeHandles val="exact"/>
        </dgm:presLayoutVars>
      </dgm:prSet>
      <dgm:spPr/>
    </dgm:pt>
    <dgm:pt modelId="{1FA5B404-DD1F-465F-AF0D-6D07F7AB99DA}" type="pres">
      <dgm:prSet presAssocID="{A5506D77-4D3E-4407-AF70-77B7061B59B1}" presName="compNode" presStyleCnt="0"/>
      <dgm:spPr/>
    </dgm:pt>
    <dgm:pt modelId="{542EE258-F74C-44D4-8C06-1C3CF8B6CB8A}" type="pres">
      <dgm:prSet presAssocID="{A5506D77-4D3E-4407-AF70-77B7061B59B1}" presName="bgRect" presStyleLbl="bgShp" presStyleIdx="0" presStyleCnt="4"/>
      <dgm:spPr/>
    </dgm:pt>
    <dgm:pt modelId="{595CDA51-8C1E-4688-BA2A-0D29403D8A32}" type="pres">
      <dgm:prSet presAssocID="{A5506D77-4D3E-4407-AF70-77B7061B59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BD892DF-4A5E-461D-B986-BA6BF24B7EFE}" type="pres">
      <dgm:prSet presAssocID="{A5506D77-4D3E-4407-AF70-77B7061B59B1}" presName="spaceRect" presStyleCnt="0"/>
      <dgm:spPr/>
    </dgm:pt>
    <dgm:pt modelId="{092B1FEB-9B08-4BC3-8A87-8D5F7560DA1B}" type="pres">
      <dgm:prSet presAssocID="{A5506D77-4D3E-4407-AF70-77B7061B59B1}" presName="parTx" presStyleLbl="revTx" presStyleIdx="0" presStyleCnt="5">
        <dgm:presLayoutVars>
          <dgm:chMax val="0"/>
          <dgm:chPref val="0"/>
        </dgm:presLayoutVars>
      </dgm:prSet>
      <dgm:spPr/>
    </dgm:pt>
    <dgm:pt modelId="{72E62968-213F-443C-934D-225057A849A8}" type="pres">
      <dgm:prSet presAssocID="{7D852AD5-14F6-4351-95AB-8CCD2DF03300}" presName="sibTrans" presStyleCnt="0"/>
      <dgm:spPr/>
    </dgm:pt>
    <dgm:pt modelId="{6A332CD1-B547-4B0F-BF95-FA96B57F83CA}" type="pres">
      <dgm:prSet presAssocID="{E8146D17-6BBD-44D4-8BA7-F8F6BA320212}" presName="compNode" presStyleCnt="0"/>
      <dgm:spPr/>
    </dgm:pt>
    <dgm:pt modelId="{768CC8D2-976B-4DCD-AE0D-6B7899E65244}" type="pres">
      <dgm:prSet presAssocID="{E8146D17-6BBD-44D4-8BA7-F8F6BA320212}" presName="bgRect" presStyleLbl="bgShp" presStyleIdx="1" presStyleCnt="4"/>
      <dgm:spPr/>
    </dgm:pt>
    <dgm:pt modelId="{A5757B85-CC9D-4510-89C9-84C41D4C51AF}" type="pres">
      <dgm:prSet presAssocID="{E8146D17-6BBD-44D4-8BA7-F8F6BA3202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202D8F56-7C7C-4D6D-8313-3E21B868929B}" type="pres">
      <dgm:prSet presAssocID="{E8146D17-6BBD-44D4-8BA7-F8F6BA320212}" presName="spaceRect" presStyleCnt="0"/>
      <dgm:spPr/>
    </dgm:pt>
    <dgm:pt modelId="{E0FE00D9-E7A5-4D98-92A9-E0D4BF26CE71}" type="pres">
      <dgm:prSet presAssocID="{E8146D17-6BBD-44D4-8BA7-F8F6BA320212}" presName="parTx" presStyleLbl="revTx" presStyleIdx="1" presStyleCnt="5">
        <dgm:presLayoutVars>
          <dgm:chMax val="0"/>
          <dgm:chPref val="0"/>
        </dgm:presLayoutVars>
      </dgm:prSet>
      <dgm:spPr/>
    </dgm:pt>
    <dgm:pt modelId="{44C13244-BF5A-4DF6-8D50-70D02FA83115}" type="pres">
      <dgm:prSet presAssocID="{7DD22801-5EC1-43BF-A6C2-1CB3E2BEB4CB}" presName="sibTrans" presStyleCnt="0"/>
      <dgm:spPr/>
    </dgm:pt>
    <dgm:pt modelId="{262F76DC-F1E5-4F21-B28B-8E300AF317E2}" type="pres">
      <dgm:prSet presAssocID="{01CB8CF5-2EBA-4C12-BD43-605F384EA642}" presName="compNode" presStyleCnt="0"/>
      <dgm:spPr/>
    </dgm:pt>
    <dgm:pt modelId="{48C43A6C-75CD-433F-9CF6-C73B9D3F75E1}" type="pres">
      <dgm:prSet presAssocID="{01CB8CF5-2EBA-4C12-BD43-605F384EA642}" presName="bgRect" presStyleLbl="bgShp" presStyleIdx="2" presStyleCnt="4"/>
      <dgm:spPr/>
    </dgm:pt>
    <dgm:pt modelId="{BFD0944C-7B6D-4AC8-B626-7C562DE98217}" type="pres">
      <dgm:prSet presAssocID="{01CB8CF5-2EBA-4C12-BD43-605F384EA6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cycle"/>
        </a:ext>
      </dgm:extLst>
    </dgm:pt>
    <dgm:pt modelId="{A6F96157-3779-45FF-B0CE-3CF99C92D05D}" type="pres">
      <dgm:prSet presAssocID="{01CB8CF5-2EBA-4C12-BD43-605F384EA642}" presName="spaceRect" presStyleCnt="0"/>
      <dgm:spPr/>
    </dgm:pt>
    <dgm:pt modelId="{13AC2C36-D769-44E9-9557-68CD95F8CA55}" type="pres">
      <dgm:prSet presAssocID="{01CB8CF5-2EBA-4C12-BD43-605F384EA642}" presName="parTx" presStyleLbl="revTx" presStyleIdx="2" presStyleCnt="5">
        <dgm:presLayoutVars>
          <dgm:chMax val="0"/>
          <dgm:chPref val="0"/>
        </dgm:presLayoutVars>
      </dgm:prSet>
      <dgm:spPr/>
    </dgm:pt>
    <dgm:pt modelId="{F846115E-165D-4201-A21E-29124759B9C1}" type="pres">
      <dgm:prSet presAssocID="{01CB8CF5-2EBA-4C12-BD43-605F384EA642}" presName="desTx" presStyleLbl="revTx" presStyleIdx="3" presStyleCnt="5">
        <dgm:presLayoutVars/>
      </dgm:prSet>
      <dgm:spPr/>
    </dgm:pt>
    <dgm:pt modelId="{93960AAF-A243-49FE-ABDA-8BD2574BD1B3}" type="pres">
      <dgm:prSet presAssocID="{E47743FB-AE53-4DD2-B96F-007C3A09F49F}" presName="sibTrans" presStyleCnt="0"/>
      <dgm:spPr/>
    </dgm:pt>
    <dgm:pt modelId="{75EC5CB5-2E2D-4657-8FBE-78E24E7CA2A9}" type="pres">
      <dgm:prSet presAssocID="{C71C02FA-EAF3-429F-9458-3C9DBAFDE527}" presName="compNode" presStyleCnt="0"/>
      <dgm:spPr/>
    </dgm:pt>
    <dgm:pt modelId="{38CA91A5-A0CC-41E6-8E6B-1A808A8B9047}" type="pres">
      <dgm:prSet presAssocID="{C71C02FA-EAF3-429F-9458-3C9DBAFDE527}" presName="bgRect" presStyleLbl="bgShp" presStyleIdx="3" presStyleCnt="4"/>
      <dgm:spPr/>
    </dgm:pt>
    <dgm:pt modelId="{E789FCF3-CD8B-4230-8D9F-218C924E1EB0}" type="pres">
      <dgm:prSet presAssocID="{C71C02FA-EAF3-429F-9458-3C9DBAFDE5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49C1A198-0B9F-4B73-9E8C-9991A16B3C2D}" type="pres">
      <dgm:prSet presAssocID="{C71C02FA-EAF3-429F-9458-3C9DBAFDE527}" presName="spaceRect" presStyleCnt="0"/>
      <dgm:spPr/>
    </dgm:pt>
    <dgm:pt modelId="{15530B0D-CDC4-40A4-A7A5-479A719F0F67}" type="pres">
      <dgm:prSet presAssocID="{C71C02FA-EAF3-429F-9458-3C9DBAFDE527}" presName="parTx" presStyleLbl="revTx" presStyleIdx="4" presStyleCnt="5">
        <dgm:presLayoutVars>
          <dgm:chMax val="0"/>
          <dgm:chPref val="0"/>
        </dgm:presLayoutVars>
      </dgm:prSet>
      <dgm:spPr/>
    </dgm:pt>
  </dgm:ptLst>
  <dgm:cxnLst>
    <dgm:cxn modelId="{455F1205-EEE9-4126-8DDE-7E7DD770C6D9}" srcId="{01CB8CF5-2EBA-4C12-BD43-605F384EA642}" destId="{FE47DFCC-27C1-49EC-8332-9ECAFC25C9BA}" srcOrd="0" destOrd="0" parTransId="{F1CA1700-30B1-48BA-A228-F8171957DF6D}" sibTransId="{9A9D2CA0-8F96-4FD9-A352-2D68BB87BB35}"/>
    <dgm:cxn modelId="{05BDC10F-6533-456C-8757-2930CD86B632}" type="presOf" srcId="{01CB8CF5-2EBA-4C12-BD43-605F384EA642}" destId="{13AC2C36-D769-44E9-9557-68CD95F8CA55}" srcOrd="0" destOrd="0" presId="urn:microsoft.com/office/officeart/2018/2/layout/IconVerticalSolidList"/>
    <dgm:cxn modelId="{CBF89C18-9A7F-4F60-8210-5E95CECDDF8B}" srcId="{01CB8CF5-2EBA-4C12-BD43-605F384EA642}" destId="{3DAC3768-43C6-46F6-B532-7F3ECD4ED4ED}" srcOrd="1" destOrd="0" parTransId="{52288BE0-4783-445E-8A25-79FF04596ED4}" sibTransId="{3B3BFF99-5B05-458F-8358-EA9CBB6767F0}"/>
    <dgm:cxn modelId="{69F90436-05AF-43FC-BDCA-C595B606DB27}" type="presOf" srcId="{FE47DFCC-27C1-49EC-8332-9ECAFC25C9BA}" destId="{F846115E-165D-4201-A21E-29124759B9C1}" srcOrd="0" destOrd="0" presId="urn:microsoft.com/office/officeart/2018/2/layout/IconVerticalSolidList"/>
    <dgm:cxn modelId="{DC989666-3193-427A-82AC-8FC085BA9062}" type="presOf" srcId="{C71C02FA-EAF3-429F-9458-3C9DBAFDE527}" destId="{15530B0D-CDC4-40A4-A7A5-479A719F0F67}" srcOrd="0" destOrd="0" presId="urn:microsoft.com/office/officeart/2018/2/layout/IconVerticalSolidList"/>
    <dgm:cxn modelId="{1A036750-AA37-4D2C-AB00-1665AF0DDD97}" srcId="{28B770FC-EDC1-4FEC-A258-E40A23C80810}" destId="{E8146D17-6BBD-44D4-8BA7-F8F6BA320212}" srcOrd="1" destOrd="0" parTransId="{BEBC0D15-7B58-4AA5-B9AA-6C3927AC345C}" sibTransId="{7DD22801-5EC1-43BF-A6C2-1CB3E2BEB4CB}"/>
    <dgm:cxn modelId="{15B64870-8875-4907-B645-AF94FE5978FC}" srcId="{01CB8CF5-2EBA-4C12-BD43-605F384EA642}" destId="{607B8D70-E05F-4478-8424-17A88514F6E8}" srcOrd="2" destOrd="0" parTransId="{C513DB2C-E31A-41AD-8C43-36E98129CC22}" sibTransId="{4B3E69A4-A04D-45F8-A647-00AB67447489}"/>
    <dgm:cxn modelId="{3FC93675-1853-4269-BDF6-E05E68DEE4F3}" srcId="{28B770FC-EDC1-4FEC-A258-E40A23C80810}" destId="{A5506D77-4D3E-4407-AF70-77B7061B59B1}" srcOrd="0" destOrd="0" parTransId="{F88A9575-8ABA-4287-B039-92BFC9513662}" sibTransId="{7D852AD5-14F6-4351-95AB-8CCD2DF03300}"/>
    <dgm:cxn modelId="{D551A577-B367-43B0-911A-A38A6EAE4C86}" srcId="{28B770FC-EDC1-4FEC-A258-E40A23C80810}" destId="{01CB8CF5-2EBA-4C12-BD43-605F384EA642}" srcOrd="2" destOrd="0" parTransId="{BD5653A9-09BA-47B7-97B7-1846203B819D}" sibTransId="{E47743FB-AE53-4DD2-B96F-007C3A09F49F}"/>
    <dgm:cxn modelId="{E966A87F-4ABB-4351-A596-9CD9835C7AF1}" type="presOf" srcId="{3DAC3768-43C6-46F6-B532-7F3ECD4ED4ED}" destId="{F846115E-165D-4201-A21E-29124759B9C1}" srcOrd="0" destOrd="1" presId="urn:microsoft.com/office/officeart/2018/2/layout/IconVerticalSolidList"/>
    <dgm:cxn modelId="{84702189-853D-40D9-888A-670E0409B2ED}" type="presOf" srcId="{A5506D77-4D3E-4407-AF70-77B7061B59B1}" destId="{092B1FEB-9B08-4BC3-8A87-8D5F7560DA1B}" srcOrd="0" destOrd="0" presId="urn:microsoft.com/office/officeart/2018/2/layout/IconVerticalSolidList"/>
    <dgm:cxn modelId="{B5C49CB0-5978-481C-8BF3-BB88CA212AA1}" type="presOf" srcId="{28B770FC-EDC1-4FEC-A258-E40A23C80810}" destId="{D51DCDA3-2788-4249-89E6-D75829577A23}" srcOrd="0" destOrd="0" presId="urn:microsoft.com/office/officeart/2018/2/layout/IconVerticalSolidList"/>
    <dgm:cxn modelId="{9AAD14DD-DD6A-4245-BAE8-EBC9C45FB415}" type="presOf" srcId="{607B8D70-E05F-4478-8424-17A88514F6E8}" destId="{F846115E-165D-4201-A21E-29124759B9C1}" srcOrd="0" destOrd="2" presId="urn:microsoft.com/office/officeart/2018/2/layout/IconVerticalSolidList"/>
    <dgm:cxn modelId="{CA6A39F3-BBB0-4638-8F29-09FBD45DBA93}" type="presOf" srcId="{E8146D17-6BBD-44D4-8BA7-F8F6BA320212}" destId="{E0FE00D9-E7A5-4D98-92A9-E0D4BF26CE71}" srcOrd="0" destOrd="0" presId="urn:microsoft.com/office/officeart/2018/2/layout/IconVerticalSolidList"/>
    <dgm:cxn modelId="{DF20DBFD-20A9-4A3D-B981-F5FC2979A74A}" srcId="{28B770FC-EDC1-4FEC-A258-E40A23C80810}" destId="{C71C02FA-EAF3-429F-9458-3C9DBAFDE527}" srcOrd="3" destOrd="0" parTransId="{2A06687F-C28B-4FC1-BC01-05F4D546EDF3}" sibTransId="{77B44C62-8F4A-48B2-8B98-F3CFE06AFA8F}"/>
    <dgm:cxn modelId="{2F8DE7FF-3F5E-4AA4-9AF5-5DFBFFA67198}" type="presParOf" srcId="{D51DCDA3-2788-4249-89E6-D75829577A23}" destId="{1FA5B404-DD1F-465F-AF0D-6D07F7AB99DA}" srcOrd="0" destOrd="0" presId="urn:microsoft.com/office/officeart/2018/2/layout/IconVerticalSolidList"/>
    <dgm:cxn modelId="{89EAE384-4931-4229-B7E4-F6AE910A863A}" type="presParOf" srcId="{1FA5B404-DD1F-465F-AF0D-6D07F7AB99DA}" destId="{542EE258-F74C-44D4-8C06-1C3CF8B6CB8A}" srcOrd="0" destOrd="0" presId="urn:microsoft.com/office/officeart/2018/2/layout/IconVerticalSolidList"/>
    <dgm:cxn modelId="{9B5F518A-DED4-4721-97AB-9BF8A8024862}" type="presParOf" srcId="{1FA5B404-DD1F-465F-AF0D-6D07F7AB99DA}" destId="{595CDA51-8C1E-4688-BA2A-0D29403D8A32}" srcOrd="1" destOrd="0" presId="urn:microsoft.com/office/officeart/2018/2/layout/IconVerticalSolidList"/>
    <dgm:cxn modelId="{7275538D-0232-4957-A48A-1A76EBA1DF83}" type="presParOf" srcId="{1FA5B404-DD1F-465F-AF0D-6D07F7AB99DA}" destId="{CBD892DF-4A5E-461D-B986-BA6BF24B7EFE}" srcOrd="2" destOrd="0" presId="urn:microsoft.com/office/officeart/2018/2/layout/IconVerticalSolidList"/>
    <dgm:cxn modelId="{59059E3C-4916-4F74-9458-3C03854A89C6}" type="presParOf" srcId="{1FA5B404-DD1F-465F-AF0D-6D07F7AB99DA}" destId="{092B1FEB-9B08-4BC3-8A87-8D5F7560DA1B}" srcOrd="3" destOrd="0" presId="urn:microsoft.com/office/officeart/2018/2/layout/IconVerticalSolidList"/>
    <dgm:cxn modelId="{78365CEE-1746-448D-A7E5-DCC6EAE101B9}" type="presParOf" srcId="{D51DCDA3-2788-4249-89E6-D75829577A23}" destId="{72E62968-213F-443C-934D-225057A849A8}" srcOrd="1" destOrd="0" presId="urn:microsoft.com/office/officeart/2018/2/layout/IconVerticalSolidList"/>
    <dgm:cxn modelId="{E4A823E5-EA1E-4D27-A6D1-C87F3241F062}" type="presParOf" srcId="{D51DCDA3-2788-4249-89E6-D75829577A23}" destId="{6A332CD1-B547-4B0F-BF95-FA96B57F83CA}" srcOrd="2" destOrd="0" presId="urn:microsoft.com/office/officeart/2018/2/layout/IconVerticalSolidList"/>
    <dgm:cxn modelId="{A46C2DEA-8165-4C76-9741-E1D83A75A470}" type="presParOf" srcId="{6A332CD1-B547-4B0F-BF95-FA96B57F83CA}" destId="{768CC8D2-976B-4DCD-AE0D-6B7899E65244}" srcOrd="0" destOrd="0" presId="urn:microsoft.com/office/officeart/2018/2/layout/IconVerticalSolidList"/>
    <dgm:cxn modelId="{63DF169B-1FC1-49F0-8B13-7FE4F3F74E80}" type="presParOf" srcId="{6A332CD1-B547-4B0F-BF95-FA96B57F83CA}" destId="{A5757B85-CC9D-4510-89C9-84C41D4C51AF}" srcOrd="1" destOrd="0" presId="urn:microsoft.com/office/officeart/2018/2/layout/IconVerticalSolidList"/>
    <dgm:cxn modelId="{5B0C8E63-F23E-400A-8976-2F6C6BEC9FB4}" type="presParOf" srcId="{6A332CD1-B547-4B0F-BF95-FA96B57F83CA}" destId="{202D8F56-7C7C-4D6D-8313-3E21B868929B}" srcOrd="2" destOrd="0" presId="urn:microsoft.com/office/officeart/2018/2/layout/IconVerticalSolidList"/>
    <dgm:cxn modelId="{662FA7A4-25F3-473A-B8AB-CFE509579119}" type="presParOf" srcId="{6A332CD1-B547-4B0F-BF95-FA96B57F83CA}" destId="{E0FE00D9-E7A5-4D98-92A9-E0D4BF26CE71}" srcOrd="3" destOrd="0" presId="urn:microsoft.com/office/officeart/2018/2/layout/IconVerticalSolidList"/>
    <dgm:cxn modelId="{F55F28EF-4DA1-4CEC-877A-F5F878443D71}" type="presParOf" srcId="{D51DCDA3-2788-4249-89E6-D75829577A23}" destId="{44C13244-BF5A-4DF6-8D50-70D02FA83115}" srcOrd="3" destOrd="0" presId="urn:microsoft.com/office/officeart/2018/2/layout/IconVerticalSolidList"/>
    <dgm:cxn modelId="{87DEA3AD-C906-4CCF-9408-4D842235F563}" type="presParOf" srcId="{D51DCDA3-2788-4249-89E6-D75829577A23}" destId="{262F76DC-F1E5-4F21-B28B-8E300AF317E2}" srcOrd="4" destOrd="0" presId="urn:microsoft.com/office/officeart/2018/2/layout/IconVerticalSolidList"/>
    <dgm:cxn modelId="{7987E6DA-C812-4E72-96B7-D9956020DB24}" type="presParOf" srcId="{262F76DC-F1E5-4F21-B28B-8E300AF317E2}" destId="{48C43A6C-75CD-433F-9CF6-C73B9D3F75E1}" srcOrd="0" destOrd="0" presId="urn:microsoft.com/office/officeart/2018/2/layout/IconVerticalSolidList"/>
    <dgm:cxn modelId="{8C15832D-B577-462B-AD6C-B87DBB311689}" type="presParOf" srcId="{262F76DC-F1E5-4F21-B28B-8E300AF317E2}" destId="{BFD0944C-7B6D-4AC8-B626-7C562DE98217}" srcOrd="1" destOrd="0" presId="urn:microsoft.com/office/officeart/2018/2/layout/IconVerticalSolidList"/>
    <dgm:cxn modelId="{3D16EC85-6C04-4642-B9EE-EB41178ED946}" type="presParOf" srcId="{262F76DC-F1E5-4F21-B28B-8E300AF317E2}" destId="{A6F96157-3779-45FF-B0CE-3CF99C92D05D}" srcOrd="2" destOrd="0" presId="urn:microsoft.com/office/officeart/2018/2/layout/IconVerticalSolidList"/>
    <dgm:cxn modelId="{8C6D31FE-1078-401C-A4E3-5C884CF7B73A}" type="presParOf" srcId="{262F76DC-F1E5-4F21-B28B-8E300AF317E2}" destId="{13AC2C36-D769-44E9-9557-68CD95F8CA55}" srcOrd="3" destOrd="0" presId="urn:microsoft.com/office/officeart/2018/2/layout/IconVerticalSolidList"/>
    <dgm:cxn modelId="{45739A95-B427-4FA9-BE49-BF331DD857AA}" type="presParOf" srcId="{262F76DC-F1E5-4F21-B28B-8E300AF317E2}" destId="{F846115E-165D-4201-A21E-29124759B9C1}" srcOrd="4" destOrd="0" presId="urn:microsoft.com/office/officeart/2018/2/layout/IconVerticalSolidList"/>
    <dgm:cxn modelId="{E84388B1-CD46-412C-A76F-E556A1B0AF14}" type="presParOf" srcId="{D51DCDA3-2788-4249-89E6-D75829577A23}" destId="{93960AAF-A243-49FE-ABDA-8BD2574BD1B3}" srcOrd="5" destOrd="0" presId="urn:microsoft.com/office/officeart/2018/2/layout/IconVerticalSolidList"/>
    <dgm:cxn modelId="{0BB17B70-D3F4-4B1F-BEA1-1C2C88A91808}" type="presParOf" srcId="{D51DCDA3-2788-4249-89E6-D75829577A23}" destId="{75EC5CB5-2E2D-4657-8FBE-78E24E7CA2A9}" srcOrd="6" destOrd="0" presId="urn:microsoft.com/office/officeart/2018/2/layout/IconVerticalSolidList"/>
    <dgm:cxn modelId="{DA850711-E671-4F52-AA1E-2C061FDB59B0}" type="presParOf" srcId="{75EC5CB5-2E2D-4657-8FBE-78E24E7CA2A9}" destId="{38CA91A5-A0CC-41E6-8E6B-1A808A8B9047}" srcOrd="0" destOrd="0" presId="urn:microsoft.com/office/officeart/2018/2/layout/IconVerticalSolidList"/>
    <dgm:cxn modelId="{D7A746E9-E471-4D27-9366-A0F57C4D78FD}" type="presParOf" srcId="{75EC5CB5-2E2D-4657-8FBE-78E24E7CA2A9}" destId="{E789FCF3-CD8B-4230-8D9F-218C924E1EB0}" srcOrd="1" destOrd="0" presId="urn:microsoft.com/office/officeart/2018/2/layout/IconVerticalSolidList"/>
    <dgm:cxn modelId="{7BA40277-9327-4399-82FB-94AC6F068E8B}" type="presParOf" srcId="{75EC5CB5-2E2D-4657-8FBE-78E24E7CA2A9}" destId="{49C1A198-0B9F-4B73-9E8C-9991A16B3C2D}" srcOrd="2" destOrd="0" presId="urn:microsoft.com/office/officeart/2018/2/layout/IconVerticalSolidList"/>
    <dgm:cxn modelId="{557BA7BF-33BE-4E95-8D36-A2B689B19E78}" type="presParOf" srcId="{75EC5CB5-2E2D-4657-8FBE-78E24E7CA2A9}" destId="{15530B0D-CDC4-40A4-A7A5-479A719F0F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B37859-F1AA-45CB-9FCA-CEFB399F7BB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6BE071D-586D-4B3F-9977-1A4FBE1F4B77}">
      <dgm:prSet/>
      <dgm:spPr/>
      <dgm:t>
        <a:bodyPr/>
        <a:lstStyle/>
        <a:p>
          <a:r>
            <a:rPr lang="en-US"/>
            <a:t>Irrigation – Reclaim water and diverting water run off</a:t>
          </a:r>
        </a:p>
      </dgm:t>
    </dgm:pt>
    <dgm:pt modelId="{63CBDCA7-A35C-42FB-BA42-5F77BA91D360}" type="parTrans" cxnId="{CE387C50-C0A5-4456-82FD-46834EE94ADD}">
      <dgm:prSet/>
      <dgm:spPr/>
      <dgm:t>
        <a:bodyPr/>
        <a:lstStyle/>
        <a:p>
          <a:endParaRPr lang="en-US"/>
        </a:p>
      </dgm:t>
    </dgm:pt>
    <dgm:pt modelId="{0E179B24-B00D-4DFD-A285-6537C4B5B99A}" type="sibTrans" cxnId="{CE387C50-C0A5-4456-82FD-46834EE94ADD}">
      <dgm:prSet/>
      <dgm:spPr/>
      <dgm:t>
        <a:bodyPr/>
        <a:lstStyle/>
        <a:p>
          <a:endParaRPr lang="en-US"/>
        </a:p>
      </dgm:t>
    </dgm:pt>
    <dgm:pt modelId="{CAE72AA0-E0D4-451B-A304-854D513085C7}">
      <dgm:prSet/>
      <dgm:spPr/>
      <dgm:t>
        <a:bodyPr/>
        <a:lstStyle/>
        <a:p>
          <a:r>
            <a:rPr lang="en-US"/>
            <a:t>Water softeners on Cooling Tower Makeup</a:t>
          </a:r>
        </a:p>
      </dgm:t>
    </dgm:pt>
    <dgm:pt modelId="{792AAF3A-9097-4AEA-93C9-247520309451}" type="parTrans" cxnId="{64535E66-22B4-49F9-94A3-251F6A01BCBC}">
      <dgm:prSet/>
      <dgm:spPr/>
      <dgm:t>
        <a:bodyPr/>
        <a:lstStyle/>
        <a:p>
          <a:endParaRPr lang="en-US"/>
        </a:p>
      </dgm:t>
    </dgm:pt>
    <dgm:pt modelId="{2D3F53FD-BF31-4A41-BC8D-81CAD4602B20}" type="sibTrans" cxnId="{64535E66-22B4-49F9-94A3-251F6A01BCBC}">
      <dgm:prSet/>
      <dgm:spPr/>
      <dgm:t>
        <a:bodyPr/>
        <a:lstStyle/>
        <a:p>
          <a:endParaRPr lang="en-US"/>
        </a:p>
      </dgm:t>
    </dgm:pt>
    <dgm:pt modelId="{B6D58E69-742D-4A3A-AA6B-40FE56AEE009}">
      <dgm:prSet/>
      <dgm:spPr/>
      <dgm:t>
        <a:bodyPr/>
        <a:lstStyle/>
        <a:p>
          <a:r>
            <a:rPr lang="en-US"/>
            <a:t>Low Flow toilets</a:t>
          </a:r>
        </a:p>
      </dgm:t>
    </dgm:pt>
    <dgm:pt modelId="{B97A67D9-A0DC-4388-9396-2F68F6F22B6C}" type="parTrans" cxnId="{6431FB75-C579-4196-B14E-868492ECBE36}">
      <dgm:prSet/>
      <dgm:spPr/>
      <dgm:t>
        <a:bodyPr/>
        <a:lstStyle/>
        <a:p>
          <a:endParaRPr lang="en-US"/>
        </a:p>
      </dgm:t>
    </dgm:pt>
    <dgm:pt modelId="{E7F4FEB2-09F6-4961-907C-515B5EEA3255}" type="sibTrans" cxnId="{6431FB75-C579-4196-B14E-868492ECBE36}">
      <dgm:prSet/>
      <dgm:spPr/>
      <dgm:t>
        <a:bodyPr/>
        <a:lstStyle/>
        <a:p>
          <a:endParaRPr lang="en-US"/>
        </a:p>
      </dgm:t>
    </dgm:pt>
    <dgm:pt modelId="{00C34B47-A564-4F76-B5BC-1D3F41EC8606}" type="pres">
      <dgm:prSet presAssocID="{79B37859-F1AA-45CB-9FCA-CEFB399F7BB9}" presName="linear" presStyleCnt="0">
        <dgm:presLayoutVars>
          <dgm:animLvl val="lvl"/>
          <dgm:resizeHandles val="exact"/>
        </dgm:presLayoutVars>
      </dgm:prSet>
      <dgm:spPr/>
    </dgm:pt>
    <dgm:pt modelId="{32F34695-8026-43FE-8CF8-36B84E385927}" type="pres">
      <dgm:prSet presAssocID="{96BE071D-586D-4B3F-9977-1A4FBE1F4B77}" presName="parentText" presStyleLbl="node1" presStyleIdx="0" presStyleCnt="3">
        <dgm:presLayoutVars>
          <dgm:chMax val="0"/>
          <dgm:bulletEnabled val="1"/>
        </dgm:presLayoutVars>
      </dgm:prSet>
      <dgm:spPr/>
    </dgm:pt>
    <dgm:pt modelId="{D5931C80-2DD1-4AF0-BD97-43FFD01A4ADA}" type="pres">
      <dgm:prSet presAssocID="{0E179B24-B00D-4DFD-A285-6537C4B5B99A}" presName="spacer" presStyleCnt="0"/>
      <dgm:spPr/>
    </dgm:pt>
    <dgm:pt modelId="{6479B6F0-917E-4998-8F3D-8E3F8042032E}" type="pres">
      <dgm:prSet presAssocID="{CAE72AA0-E0D4-451B-A304-854D513085C7}" presName="parentText" presStyleLbl="node1" presStyleIdx="1" presStyleCnt="3">
        <dgm:presLayoutVars>
          <dgm:chMax val="0"/>
          <dgm:bulletEnabled val="1"/>
        </dgm:presLayoutVars>
      </dgm:prSet>
      <dgm:spPr/>
    </dgm:pt>
    <dgm:pt modelId="{9BC9DB0D-D5A9-4931-92BE-3078B957061E}" type="pres">
      <dgm:prSet presAssocID="{2D3F53FD-BF31-4A41-BC8D-81CAD4602B20}" presName="spacer" presStyleCnt="0"/>
      <dgm:spPr/>
    </dgm:pt>
    <dgm:pt modelId="{DCF91A4E-C224-4F9E-B0E5-EB0176D5AA0A}" type="pres">
      <dgm:prSet presAssocID="{B6D58E69-742D-4A3A-AA6B-40FE56AEE009}" presName="parentText" presStyleLbl="node1" presStyleIdx="2" presStyleCnt="3">
        <dgm:presLayoutVars>
          <dgm:chMax val="0"/>
          <dgm:bulletEnabled val="1"/>
        </dgm:presLayoutVars>
      </dgm:prSet>
      <dgm:spPr/>
    </dgm:pt>
  </dgm:ptLst>
  <dgm:cxnLst>
    <dgm:cxn modelId="{B2FA210B-F811-434F-A71B-54D37C78CFBA}" type="presOf" srcId="{B6D58E69-742D-4A3A-AA6B-40FE56AEE009}" destId="{DCF91A4E-C224-4F9E-B0E5-EB0176D5AA0A}" srcOrd="0" destOrd="0" presId="urn:microsoft.com/office/officeart/2005/8/layout/vList2"/>
    <dgm:cxn modelId="{64535E66-22B4-49F9-94A3-251F6A01BCBC}" srcId="{79B37859-F1AA-45CB-9FCA-CEFB399F7BB9}" destId="{CAE72AA0-E0D4-451B-A304-854D513085C7}" srcOrd="1" destOrd="0" parTransId="{792AAF3A-9097-4AEA-93C9-247520309451}" sibTransId="{2D3F53FD-BF31-4A41-BC8D-81CAD4602B20}"/>
    <dgm:cxn modelId="{D1064970-AD48-4103-99BA-71E0F2BC4C0F}" type="presOf" srcId="{96BE071D-586D-4B3F-9977-1A4FBE1F4B77}" destId="{32F34695-8026-43FE-8CF8-36B84E385927}" srcOrd="0" destOrd="0" presId="urn:microsoft.com/office/officeart/2005/8/layout/vList2"/>
    <dgm:cxn modelId="{CE387C50-C0A5-4456-82FD-46834EE94ADD}" srcId="{79B37859-F1AA-45CB-9FCA-CEFB399F7BB9}" destId="{96BE071D-586D-4B3F-9977-1A4FBE1F4B77}" srcOrd="0" destOrd="0" parTransId="{63CBDCA7-A35C-42FB-BA42-5F77BA91D360}" sibTransId="{0E179B24-B00D-4DFD-A285-6537C4B5B99A}"/>
    <dgm:cxn modelId="{6431FB75-C579-4196-B14E-868492ECBE36}" srcId="{79B37859-F1AA-45CB-9FCA-CEFB399F7BB9}" destId="{B6D58E69-742D-4A3A-AA6B-40FE56AEE009}" srcOrd="2" destOrd="0" parTransId="{B97A67D9-A0DC-4388-9396-2F68F6F22B6C}" sibTransId="{E7F4FEB2-09F6-4961-907C-515B5EEA3255}"/>
    <dgm:cxn modelId="{D2DD12E0-8A00-47AA-A1AF-07D988007357}" type="presOf" srcId="{79B37859-F1AA-45CB-9FCA-CEFB399F7BB9}" destId="{00C34B47-A564-4F76-B5BC-1D3F41EC8606}" srcOrd="0" destOrd="0" presId="urn:microsoft.com/office/officeart/2005/8/layout/vList2"/>
    <dgm:cxn modelId="{6C6C73EC-4BE3-43BE-828E-C679868BB261}" type="presOf" srcId="{CAE72AA0-E0D4-451B-A304-854D513085C7}" destId="{6479B6F0-917E-4998-8F3D-8E3F8042032E}" srcOrd="0" destOrd="0" presId="urn:microsoft.com/office/officeart/2005/8/layout/vList2"/>
    <dgm:cxn modelId="{1A57B382-94D9-435B-B176-227411AC351E}" type="presParOf" srcId="{00C34B47-A564-4F76-B5BC-1D3F41EC8606}" destId="{32F34695-8026-43FE-8CF8-36B84E385927}" srcOrd="0" destOrd="0" presId="urn:microsoft.com/office/officeart/2005/8/layout/vList2"/>
    <dgm:cxn modelId="{F0D6C5C4-8558-4733-A8C3-2CC5131CCB8F}" type="presParOf" srcId="{00C34B47-A564-4F76-B5BC-1D3F41EC8606}" destId="{D5931C80-2DD1-4AF0-BD97-43FFD01A4ADA}" srcOrd="1" destOrd="0" presId="urn:microsoft.com/office/officeart/2005/8/layout/vList2"/>
    <dgm:cxn modelId="{7444053F-28F3-4F03-9C49-A1851D430584}" type="presParOf" srcId="{00C34B47-A564-4F76-B5BC-1D3F41EC8606}" destId="{6479B6F0-917E-4998-8F3D-8E3F8042032E}" srcOrd="2" destOrd="0" presId="urn:microsoft.com/office/officeart/2005/8/layout/vList2"/>
    <dgm:cxn modelId="{479B42FB-2AB1-4D3A-9BD8-1C246342A0CC}" type="presParOf" srcId="{00C34B47-A564-4F76-B5BC-1D3F41EC8606}" destId="{9BC9DB0D-D5A9-4931-92BE-3078B957061E}" srcOrd="3" destOrd="0" presId="urn:microsoft.com/office/officeart/2005/8/layout/vList2"/>
    <dgm:cxn modelId="{4343EA36-A0C4-4D21-90FB-12AE5CA5828B}" type="presParOf" srcId="{00C34B47-A564-4F76-B5BC-1D3F41EC8606}" destId="{DCF91A4E-C224-4F9E-B0E5-EB0176D5AA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6FBACB-7C22-459A-BFFF-6C665479440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A4B79C5-0844-47AE-BB6E-EBC7F2BA2D41}">
      <dgm:prSet/>
      <dgm:spPr/>
      <dgm:t>
        <a:bodyPr/>
        <a:lstStyle/>
        <a:p>
          <a:r>
            <a:rPr lang="en-US"/>
            <a:t>Resale of used furniture or donations</a:t>
          </a:r>
        </a:p>
      </dgm:t>
    </dgm:pt>
    <dgm:pt modelId="{BDD67146-EBD5-46DE-93F5-62F8DC39B218}" type="parTrans" cxnId="{AB4AE663-B919-4AF8-A40D-E8F70C6826A0}">
      <dgm:prSet/>
      <dgm:spPr/>
      <dgm:t>
        <a:bodyPr/>
        <a:lstStyle/>
        <a:p>
          <a:endParaRPr lang="en-US"/>
        </a:p>
      </dgm:t>
    </dgm:pt>
    <dgm:pt modelId="{35733D74-6CC9-44E7-9F87-57AB35B5C254}" type="sibTrans" cxnId="{AB4AE663-B919-4AF8-A40D-E8F70C6826A0}">
      <dgm:prSet/>
      <dgm:spPr/>
      <dgm:t>
        <a:bodyPr/>
        <a:lstStyle/>
        <a:p>
          <a:endParaRPr lang="en-US"/>
        </a:p>
      </dgm:t>
    </dgm:pt>
    <dgm:pt modelId="{17717252-7E10-462A-8123-378F09A2B5F8}">
      <dgm:prSet/>
      <dgm:spPr/>
      <dgm:t>
        <a:bodyPr/>
        <a:lstStyle/>
        <a:p>
          <a:r>
            <a:rPr lang="en-US"/>
            <a:t>Single Stream Recycling</a:t>
          </a:r>
        </a:p>
      </dgm:t>
    </dgm:pt>
    <dgm:pt modelId="{81F6D5CA-B760-4BDA-9A4E-7AFFAF9B1AC4}" type="parTrans" cxnId="{BF097A9A-8DE2-4BBF-8E2C-B2ADB5FA3003}">
      <dgm:prSet/>
      <dgm:spPr/>
      <dgm:t>
        <a:bodyPr/>
        <a:lstStyle/>
        <a:p>
          <a:endParaRPr lang="en-US"/>
        </a:p>
      </dgm:t>
    </dgm:pt>
    <dgm:pt modelId="{75738098-062F-4F5E-8204-7F5B8E3C951A}" type="sibTrans" cxnId="{BF097A9A-8DE2-4BBF-8E2C-B2ADB5FA3003}">
      <dgm:prSet/>
      <dgm:spPr/>
      <dgm:t>
        <a:bodyPr/>
        <a:lstStyle/>
        <a:p>
          <a:endParaRPr lang="en-US"/>
        </a:p>
      </dgm:t>
    </dgm:pt>
    <dgm:pt modelId="{D2C50530-557C-477A-B23F-5A52A46E9622}">
      <dgm:prSet/>
      <dgm:spPr/>
      <dgm:t>
        <a:bodyPr/>
        <a:lstStyle/>
        <a:p>
          <a:r>
            <a:rPr lang="en-US"/>
            <a:t>Food Dehydrators</a:t>
          </a:r>
        </a:p>
      </dgm:t>
    </dgm:pt>
    <dgm:pt modelId="{11B80BB4-BA28-4C15-8605-1AC408FEF86D}" type="parTrans" cxnId="{BADAB21A-1C25-4845-B23F-1897AC288CBE}">
      <dgm:prSet/>
      <dgm:spPr/>
      <dgm:t>
        <a:bodyPr/>
        <a:lstStyle/>
        <a:p>
          <a:endParaRPr lang="en-US"/>
        </a:p>
      </dgm:t>
    </dgm:pt>
    <dgm:pt modelId="{65905973-D2DE-437A-8409-F7EB1804CE22}" type="sibTrans" cxnId="{BADAB21A-1C25-4845-B23F-1897AC288CBE}">
      <dgm:prSet/>
      <dgm:spPr/>
      <dgm:t>
        <a:bodyPr/>
        <a:lstStyle/>
        <a:p>
          <a:endParaRPr lang="en-US"/>
        </a:p>
      </dgm:t>
    </dgm:pt>
    <dgm:pt modelId="{C095C56B-5006-4864-A743-1985408566D8}">
      <dgm:prSet/>
      <dgm:spPr/>
      <dgm:t>
        <a:bodyPr/>
        <a:lstStyle/>
        <a:p>
          <a:r>
            <a:rPr lang="en-US"/>
            <a:t>Cooking Oil Recycling</a:t>
          </a:r>
        </a:p>
      </dgm:t>
    </dgm:pt>
    <dgm:pt modelId="{7E1D0680-68F9-4775-839A-E40C24A71A91}" type="parTrans" cxnId="{CF577B77-B4FD-420A-8426-2E452A65E154}">
      <dgm:prSet/>
      <dgm:spPr/>
      <dgm:t>
        <a:bodyPr/>
        <a:lstStyle/>
        <a:p>
          <a:endParaRPr lang="en-US"/>
        </a:p>
      </dgm:t>
    </dgm:pt>
    <dgm:pt modelId="{BDA7EC9B-41EC-41D2-82EB-AC72D88DCA24}" type="sibTrans" cxnId="{CF577B77-B4FD-420A-8426-2E452A65E154}">
      <dgm:prSet/>
      <dgm:spPr/>
      <dgm:t>
        <a:bodyPr/>
        <a:lstStyle/>
        <a:p>
          <a:endParaRPr lang="en-US"/>
        </a:p>
      </dgm:t>
    </dgm:pt>
    <dgm:pt modelId="{CBAAA2D9-340D-41EA-B3F6-5DC8B80E3463}">
      <dgm:prSet/>
      <dgm:spPr/>
      <dgm:t>
        <a:bodyPr/>
        <a:lstStyle/>
        <a:p>
          <a:r>
            <a:rPr lang="en-US"/>
            <a:t>Diesel Fuel Filtering/refreshing</a:t>
          </a:r>
        </a:p>
      </dgm:t>
    </dgm:pt>
    <dgm:pt modelId="{23F97100-6DA5-4531-8D15-5C9904CFC6F0}" type="parTrans" cxnId="{E7D8C831-6BF6-432F-AEAF-078A7C86F05C}">
      <dgm:prSet/>
      <dgm:spPr/>
      <dgm:t>
        <a:bodyPr/>
        <a:lstStyle/>
        <a:p>
          <a:endParaRPr lang="en-US"/>
        </a:p>
      </dgm:t>
    </dgm:pt>
    <dgm:pt modelId="{4041F2BD-F6E9-4B86-95EA-97EF8CDE9C73}" type="sibTrans" cxnId="{E7D8C831-6BF6-432F-AEAF-078A7C86F05C}">
      <dgm:prSet/>
      <dgm:spPr/>
      <dgm:t>
        <a:bodyPr/>
        <a:lstStyle/>
        <a:p>
          <a:endParaRPr lang="en-US"/>
        </a:p>
      </dgm:t>
    </dgm:pt>
    <dgm:pt modelId="{5C92510D-6AB0-41E3-BAFB-3197560A7886}">
      <dgm:prSet/>
      <dgm:spPr/>
      <dgm:t>
        <a:bodyPr/>
        <a:lstStyle/>
        <a:p>
          <a:r>
            <a:rPr lang="en-US"/>
            <a:t>Toner Cartridge recycling</a:t>
          </a:r>
        </a:p>
      </dgm:t>
    </dgm:pt>
    <dgm:pt modelId="{E528FCE5-3CD8-44BE-85C6-E82F8F78E4AA}" type="parTrans" cxnId="{19FE26D0-A181-4279-89D3-5148CADCE377}">
      <dgm:prSet/>
      <dgm:spPr/>
      <dgm:t>
        <a:bodyPr/>
        <a:lstStyle/>
        <a:p>
          <a:endParaRPr lang="en-US"/>
        </a:p>
      </dgm:t>
    </dgm:pt>
    <dgm:pt modelId="{8AD70FF8-FE6F-4660-830A-8A94971DFA6A}" type="sibTrans" cxnId="{19FE26D0-A181-4279-89D3-5148CADCE377}">
      <dgm:prSet/>
      <dgm:spPr/>
      <dgm:t>
        <a:bodyPr/>
        <a:lstStyle/>
        <a:p>
          <a:endParaRPr lang="en-US"/>
        </a:p>
      </dgm:t>
    </dgm:pt>
    <dgm:pt modelId="{DF95ADDB-E70C-47C2-8B8D-DF6DC6D618D4}">
      <dgm:prSet/>
      <dgm:spPr/>
      <dgm:t>
        <a:bodyPr/>
        <a:lstStyle/>
        <a:p>
          <a:r>
            <a:rPr lang="en-US"/>
            <a:t>White Paper/Shredding Recycling</a:t>
          </a:r>
        </a:p>
      </dgm:t>
    </dgm:pt>
    <dgm:pt modelId="{15334066-DAA3-491A-B835-A1F91C62B3E0}" type="parTrans" cxnId="{CCCC78BD-ED4E-43C2-85DB-FEFED4F8D130}">
      <dgm:prSet/>
      <dgm:spPr/>
      <dgm:t>
        <a:bodyPr/>
        <a:lstStyle/>
        <a:p>
          <a:endParaRPr lang="en-US"/>
        </a:p>
      </dgm:t>
    </dgm:pt>
    <dgm:pt modelId="{E9D14757-AFA5-419B-823C-5A877338DB5D}" type="sibTrans" cxnId="{CCCC78BD-ED4E-43C2-85DB-FEFED4F8D130}">
      <dgm:prSet/>
      <dgm:spPr/>
      <dgm:t>
        <a:bodyPr/>
        <a:lstStyle/>
        <a:p>
          <a:endParaRPr lang="en-US"/>
        </a:p>
      </dgm:t>
    </dgm:pt>
    <dgm:pt modelId="{10AECC3C-3D5D-4AB4-92B4-DC3122DCAEE7}">
      <dgm:prSet/>
      <dgm:spPr/>
      <dgm:t>
        <a:bodyPr/>
        <a:lstStyle/>
        <a:p>
          <a:r>
            <a:rPr lang="en-US"/>
            <a:t>Donate unused office supplies</a:t>
          </a:r>
        </a:p>
      </dgm:t>
    </dgm:pt>
    <dgm:pt modelId="{549BA9D8-5E8F-4217-8D11-C0248D7F43A5}" type="parTrans" cxnId="{ED4405C5-A23E-4D6C-85EA-A2FDFA56957E}">
      <dgm:prSet/>
      <dgm:spPr/>
      <dgm:t>
        <a:bodyPr/>
        <a:lstStyle/>
        <a:p>
          <a:endParaRPr lang="en-US"/>
        </a:p>
      </dgm:t>
    </dgm:pt>
    <dgm:pt modelId="{184FB734-1660-4303-9BE1-F1B03ABAB293}" type="sibTrans" cxnId="{ED4405C5-A23E-4D6C-85EA-A2FDFA56957E}">
      <dgm:prSet/>
      <dgm:spPr/>
      <dgm:t>
        <a:bodyPr/>
        <a:lstStyle/>
        <a:p>
          <a:endParaRPr lang="en-US"/>
        </a:p>
      </dgm:t>
    </dgm:pt>
    <dgm:pt modelId="{D34C23D2-5275-4C59-BB1D-FB0F93A49ADE}" type="pres">
      <dgm:prSet presAssocID="{FF6FBACB-7C22-459A-BFFF-6C6654794405}" presName="diagram" presStyleCnt="0">
        <dgm:presLayoutVars>
          <dgm:dir/>
          <dgm:resizeHandles val="exact"/>
        </dgm:presLayoutVars>
      </dgm:prSet>
      <dgm:spPr/>
    </dgm:pt>
    <dgm:pt modelId="{4FCDF3C0-C862-4171-981D-3587DB63FD48}" type="pres">
      <dgm:prSet presAssocID="{FA4B79C5-0844-47AE-BB6E-EBC7F2BA2D41}" presName="node" presStyleLbl="node1" presStyleIdx="0" presStyleCnt="8">
        <dgm:presLayoutVars>
          <dgm:bulletEnabled val="1"/>
        </dgm:presLayoutVars>
      </dgm:prSet>
      <dgm:spPr/>
    </dgm:pt>
    <dgm:pt modelId="{742C8C0A-3A99-425F-9DD7-0676CBD5F3CB}" type="pres">
      <dgm:prSet presAssocID="{35733D74-6CC9-44E7-9F87-57AB35B5C254}" presName="sibTrans" presStyleCnt="0"/>
      <dgm:spPr/>
    </dgm:pt>
    <dgm:pt modelId="{8C9F8CB5-C218-437B-83C3-E2D986C63A00}" type="pres">
      <dgm:prSet presAssocID="{17717252-7E10-462A-8123-378F09A2B5F8}" presName="node" presStyleLbl="node1" presStyleIdx="1" presStyleCnt="8">
        <dgm:presLayoutVars>
          <dgm:bulletEnabled val="1"/>
        </dgm:presLayoutVars>
      </dgm:prSet>
      <dgm:spPr/>
    </dgm:pt>
    <dgm:pt modelId="{044928DA-11E4-4C6E-B6FD-1B837DF7050E}" type="pres">
      <dgm:prSet presAssocID="{75738098-062F-4F5E-8204-7F5B8E3C951A}" presName="sibTrans" presStyleCnt="0"/>
      <dgm:spPr/>
    </dgm:pt>
    <dgm:pt modelId="{65EF9294-184B-471A-B0CA-8A9075C08E06}" type="pres">
      <dgm:prSet presAssocID="{D2C50530-557C-477A-B23F-5A52A46E9622}" presName="node" presStyleLbl="node1" presStyleIdx="2" presStyleCnt="8">
        <dgm:presLayoutVars>
          <dgm:bulletEnabled val="1"/>
        </dgm:presLayoutVars>
      </dgm:prSet>
      <dgm:spPr/>
    </dgm:pt>
    <dgm:pt modelId="{8E630F37-25FF-43CD-9B86-84E4DE4FE276}" type="pres">
      <dgm:prSet presAssocID="{65905973-D2DE-437A-8409-F7EB1804CE22}" presName="sibTrans" presStyleCnt="0"/>
      <dgm:spPr/>
    </dgm:pt>
    <dgm:pt modelId="{3F4A1500-02DD-44A4-8A6D-A647CB80C1DE}" type="pres">
      <dgm:prSet presAssocID="{C095C56B-5006-4864-A743-1985408566D8}" presName="node" presStyleLbl="node1" presStyleIdx="3" presStyleCnt="8">
        <dgm:presLayoutVars>
          <dgm:bulletEnabled val="1"/>
        </dgm:presLayoutVars>
      </dgm:prSet>
      <dgm:spPr/>
    </dgm:pt>
    <dgm:pt modelId="{5AAD55AA-7D09-4BB7-9EA1-649370EECDF6}" type="pres">
      <dgm:prSet presAssocID="{BDA7EC9B-41EC-41D2-82EB-AC72D88DCA24}" presName="sibTrans" presStyleCnt="0"/>
      <dgm:spPr/>
    </dgm:pt>
    <dgm:pt modelId="{4CE4346E-A72D-4644-A365-A63D59B76BC2}" type="pres">
      <dgm:prSet presAssocID="{CBAAA2D9-340D-41EA-B3F6-5DC8B80E3463}" presName="node" presStyleLbl="node1" presStyleIdx="4" presStyleCnt="8">
        <dgm:presLayoutVars>
          <dgm:bulletEnabled val="1"/>
        </dgm:presLayoutVars>
      </dgm:prSet>
      <dgm:spPr/>
    </dgm:pt>
    <dgm:pt modelId="{BC86EE47-7485-47AA-8B74-115BDE58B8B3}" type="pres">
      <dgm:prSet presAssocID="{4041F2BD-F6E9-4B86-95EA-97EF8CDE9C73}" presName="sibTrans" presStyleCnt="0"/>
      <dgm:spPr/>
    </dgm:pt>
    <dgm:pt modelId="{26B6F21E-5508-479F-8183-A7E02EA48FA1}" type="pres">
      <dgm:prSet presAssocID="{5C92510D-6AB0-41E3-BAFB-3197560A7886}" presName="node" presStyleLbl="node1" presStyleIdx="5" presStyleCnt="8">
        <dgm:presLayoutVars>
          <dgm:bulletEnabled val="1"/>
        </dgm:presLayoutVars>
      </dgm:prSet>
      <dgm:spPr/>
    </dgm:pt>
    <dgm:pt modelId="{05CC0417-1E26-4254-A826-8AFC1CB357BD}" type="pres">
      <dgm:prSet presAssocID="{8AD70FF8-FE6F-4660-830A-8A94971DFA6A}" presName="sibTrans" presStyleCnt="0"/>
      <dgm:spPr/>
    </dgm:pt>
    <dgm:pt modelId="{1B008BEF-4BB0-45BA-A34C-B9FA5F2DB943}" type="pres">
      <dgm:prSet presAssocID="{DF95ADDB-E70C-47C2-8B8D-DF6DC6D618D4}" presName="node" presStyleLbl="node1" presStyleIdx="6" presStyleCnt="8">
        <dgm:presLayoutVars>
          <dgm:bulletEnabled val="1"/>
        </dgm:presLayoutVars>
      </dgm:prSet>
      <dgm:spPr/>
    </dgm:pt>
    <dgm:pt modelId="{ED954285-EF39-4207-A921-CA999F01E43D}" type="pres">
      <dgm:prSet presAssocID="{E9D14757-AFA5-419B-823C-5A877338DB5D}" presName="sibTrans" presStyleCnt="0"/>
      <dgm:spPr/>
    </dgm:pt>
    <dgm:pt modelId="{5714C376-12DB-4BEC-8A5F-E4309BFE5C5B}" type="pres">
      <dgm:prSet presAssocID="{10AECC3C-3D5D-4AB4-92B4-DC3122DCAEE7}" presName="node" presStyleLbl="node1" presStyleIdx="7" presStyleCnt="8">
        <dgm:presLayoutVars>
          <dgm:bulletEnabled val="1"/>
        </dgm:presLayoutVars>
      </dgm:prSet>
      <dgm:spPr/>
    </dgm:pt>
  </dgm:ptLst>
  <dgm:cxnLst>
    <dgm:cxn modelId="{BADAB21A-1C25-4845-B23F-1897AC288CBE}" srcId="{FF6FBACB-7C22-459A-BFFF-6C6654794405}" destId="{D2C50530-557C-477A-B23F-5A52A46E9622}" srcOrd="2" destOrd="0" parTransId="{11B80BB4-BA28-4C15-8605-1AC408FEF86D}" sibTransId="{65905973-D2DE-437A-8409-F7EB1804CE22}"/>
    <dgm:cxn modelId="{7D48B124-4455-4C73-AF06-FBC5540F9F55}" type="presOf" srcId="{10AECC3C-3D5D-4AB4-92B4-DC3122DCAEE7}" destId="{5714C376-12DB-4BEC-8A5F-E4309BFE5C5B}" srcOrd="0" destOrd="0" presId="urn:microsoft.com/office/officeart/2005/8/layout/default"/>
    <dgm:cxn modelId="{E7D8C831-6BF6-432F-AEAF-078A7C86F05C}" srcId="{FF6FBACB-7C22-459A-BFFF-6C6654794405}" destId="{CBAAA2D9-340D-41EA-B3F6-5DC8B80E3463}" srcOrd="4" destOrd="0" parTransId="{23F97100-6DA5-4531-8D15-5C9904CFC6F0}" sibTransId="{4041F2BD-F6E9-4B86-95EA-97EF8CDE9C73}"/>
    <dgm:cxn modelId="{C07EBB5C-6461-4EFC-B73C-344842453503}" type="presOf" srcId="{FA4B79C5-0844-47AE-BB6E-EBC7F2BA2D41}" destId="{4FCDF3C0-C862-4171-981D-3587DB63FD48}" srcOrd="0" destOrd="0" presId="urn:microsoft.com/office/officeart/2005/8/layout/default"/>
    <dgm:cxn modelId="{873E6943-3A52-4BDA-8EF8-B79BF94B4CEE}" type="presOf" srcId="{17717252-7E10-462A-8123-378F09A2B5F8}" destId="{8C9F8CB5-C218-437B-83C3-E2D986C63A00}" srcOrd="0" destOrd="0" presId="urn:microsoft.com/office/officeart/2005/8/layout/default"/>
    <dgm:cxn modelId="{AB4AE663-B919-4AF8-A40D-E8F70C6826A0}" srcId="{FF6FBACB-7C22-459A-BFFF-6C6654794405}" destId="{FA4B79C5-0844-47AE-BB6E-EBC7F2BA2D41}" srcOrd="0" destOrd="0" parTransId="{BDD67146-EBD5-46DE-93F5-62F8DC39B218}" sibTransId="{35733D74-6CC9-44E7-9F87-57AB35B5C254}"/>
    <dgm:cxn modelId="{CF577B77-B4FD-420A-8426-2E452A65E154}" srcId="{FF6FBACB-7C22-459A-BFFF-6C6654794405}" destId="{C095C56B-5006-4864-A743-1985408566D8}" srcOrd="3" destOrd="0" parTransId="{7E1D0680-68F9-4775-839A-E40C24A71A91}" sibTransId="{BDA7EC9B-41EC-41D2-82EB-AC72D88DCA24}"/>
    <dgm:cxn modelId="{D720BF8F-2808-43D5-BD00-262F82C4C527}" type="presOf" srcId="{DF95ADDB-E70C-47C2-8B8D-DF6DC6D618D4}" destId="{1B008BEF-4BB0-45BA-A34C-B9FA5F2DB943}" srcOrd="0" destOrd="0" presId="urn:microsoft.com/office/officeart/2005/8/layout/default"/>
    <dgm:cxn modelId="{093E3E96-5B89-4310-AB22-D562A155533C}" type="presOf" srcId="{D2C50530-557C-477A-B23F-5A52A46E9622}" destId="{65EF9294-184B-471A-B0CA-8A9075C08E06}" srcOrd="0" destOrd="0" presId="urn:microsoft.com/office/officeart/2005/8/layout/default"/>
    <dgm:cxn modelId="{BF097A9A-8DE2-4BBF-8E2C-B2ADB5FA3003}" srcId="{FF6FBACB-7C22-459A-BFFF-6C6654794405}" destId="{17717252-7E10-462A-8123-378F09A2B5F8}" srcOrd="1" destOrd="0" parTransId="{81F6D5CA-B760-4BDA-9A4E-7AFFAF9B1AC4}" sibTransId="{75738098-062F-4F5E-8204-7F5B8E3C951A}"/>
    <dgm:cxn modelId="{857EA6AC-767B-41CF-83BE-2C4ED6253715}" type="presOf" srcId="{FF6FBACB-7C22-459A-BFFF-6C6654794405}" destId="{D34C23D2-5275-4C59-BB1D-FB0F93A49ADE}" srcOrd="0" destOrd="0" presId="urn:microsoft.com/office/officeart/2005/8/layout/default"/>
    <dgm:cxn modelId="{CCCC78BD-ED4E-43C2-85DB-FEFED4F8D130}" srcId="{FF6FBACB-7C22-459A-BFFF-6C6654794405}" destId="{DF95ADDB-E70C-47C2-8B8D-DF6DC6D618D4}" srcOrd="6" destOrd="0" parTransId="{15334066-DAA3-491A-B835-A1F91C62B3E0}" sibTransId="{E9D14757-AFA5-419B-823C-5A877338DB5D}"/>
    <dgm:cxn modelId="{ED4405C5-A23E-4D6C-85EA-A2FDFA56957E}" srcId="{FF6FBACB-7C22-459A-BFFF-6C6654794405}" destId="{10AECC3C-3D5D-4AB4-92B4-DC3122DCAEE7}" srcOrd="7" destOrd="0" parTransId="{549BA9D8-5E8F-4217-8D11-C0248D7F43A5}" sibTransId="{184FB734-1660-4303-9BE1-F1B03ABAB293}"/>
    <dgm:cxn modelId="{642DD1C5-34FF-4895-A393-34E3FE0AB05B}" type="presOf" srcId="{5C92510D-6AB0-41E3-BAFB-3197560A7886}" destId="{26B6F21E-5508-479F-8183-A7E02EA48FA1}" srcOrd="0" destOrd="0" presId="urn:microsoft.com/office/officeart/2005/8/layout/default"/>
    <dgm:cxn modelId="{19FE26D0-A181-4279-89D3-5148CADCE377}" srcId="{FF6FBACB-7C22-459A-BFFF-6C6654794405}" destId="{5C92510D-6AB0-41E3-BAFB-3197560A7886}" srcOrd="5" destOrd="0" parTransId="{E528FCE5-3CD8-44BE-85C6-E82F8F78E4AA}" sibTransId="{8AD70FF8-FE6F-4660-830A-8A94971DFA6A}"/>
    <dgm:cxn modelId="{862C0FD7-4B6B-4E46-9298-9C5BB7981ED0}" type="presOf" srcId="{C095C56B-5006-4864-A743-1985408566D8}" destId="{3F4A1500-02DD-44A4-8A6D-A647CB80C1DE}" srcOrd="0" destOrd="0" presId="urn:microsoft.com/office/officeart/2005/8/layout/default"/>
    <dgm:cxn modelId="{65D168EC-CDDA-42D9-8593-54C37DD80E99}" type="presOf" srcId="{CBAAA2D9-340D-41EA-B3F6-5DC8B80E3463}" destId="{4CE4346E-A72D-4644-A365-A63D59B76BC2}" srcOrd="0" destOrd="0" presId="urn:microsoft.com/office/officeart/2005/8/layout/default"/>
    <dgm:cxn modelId="{67BB964B-414F-43DB-B42C-003635A04DFE}" type="presParOf" srcId="{D34C23D2-5275-4C59-BB1D-FB0F93A49ADE}" destId="{4FCDF3C0-C862-4171-981D-3587DB63FD48}" srcOrd="0" destOrd="0" presId="urn:microsoft.com/office/officeart/2005/8/layout/default"/>
    <dgm:cxn modelId="{027C3BCB-FDC5-4225-8F0B-664DB3F7F328}" type="presParOf" srcId="{D34C23D2-5275-4C59-BB1D-FB0F93A49ADE}" destId="{742C8C0A-3A99-425F-9DD7-0676CBD5F3CB}" srcOrd="1" destOrd="0" presId="urn:microsoft.com/office/officeart/2005/8/layout/default"/>
    <dgm:cxn modelId="{258B05E1-2AD8-4065-9419-1FE3A7E51281}" type="presParOf" srcId="{D34C23D2-5275-4C59-BB1D-FB0F93A49ADE}" destId="{8C9F8CB5-C218-437B-83C3-E2D986C63A00}" srcOrd="2" destOrd="0" presId="urn:microsoft.com/office/officeart/2005/8/layout/default"/>
    <dgm:cxn modelId="{6E5F4324-B5B4-4585-9464-C75F175000A6}" type="presParOf" srcId="{D34C23D2-5275-4C59-BB1D-FB0F93A49ADE}" destId="{044928DA-11E4-4C6E-B6FD-1B837DF7050E}" srcOrd="3" destOrd="0" presId="urn:microsoft.com/office/officeart/2005/8/layout/default"/>
    <dgm:cxn modelId="{68EAA63D-C471-46E9-B6C4-2B707EADA55C}" type="presParOf" srcId="{D34C23D2-5275-4C59-BB1D-FB0F93A49ADE}" destId="{65EF9294-184B-471A-B0CA-8A9075C08E06}" srcOrd="4" destOrd="0" presId="urn:microsoft.com/office/officeart/2005/8/layout/default"/>
    <dgm:cxn modelId="{7560AE3A-DAD0-431D-8340-44647594E638}" type="presParOf" srcId="{D34C23D2-5275-4C59-BB1D-FB0F93A49ADE}" destId="{8E630F37-25FF-43CD-9B86-84E4DE4FE276}" srcOrd="5" destOrd="0" presId="urn:microsoft.com/office/officeart/2005/8/layout/default"/>
    <dgm:cxn modelId="{98ED32D0-F9AB-44A7-8377-A8626E8B96DB}" type="presParOf" srcId="{D34C23D2-5275-4C59-BB1D-FB0F93A49ADE}" destId="{3F4A1500-02DD-44A4-8A6D-A647CB80C1DE}" srcOrd="6" destOrd="0" presId="urn:microsoft.com/office/officeart/2005/8/layout/default"/>
    <dgm:cxn modelId="{40B52748-5AF2-45C5-88C5-38C8E003250E}" type="presParOf" srcId="{D34C23D2-5275-4C59-BB1D-FB0F93A49ADE}" destId="{5AAD55AA-7D09-4BB7-9EA1-649370EECDF6}" srcOrd="7" destOrd="0" presId="urn:microsoft.com/office/officeart/2005/8/layout/default"/>
    <dgm:cxn modelId="{09FF1CDD-ACF2-4B50-A365-43B53DE04358}" type="presParOf" srcId="{D34C23D2-5275-4C59-BB1D-FB0F93A49ADE}" destId="{4CE4346E-A72D-4644-A365-A63D59B76BC2}" srcOrd="8" destOrd="0" presId="urn:microsoft.com/office/officeart/2005/8/layout/default"/>
    <dgm:cxn modelId="{3E899383-9C91-485B-AC0A-0020B0ACCF2E}" type="presParOf" srcId="{D34C23D2-5275-4C59-BB1D-FB0F93A49ADE}" destId="{BC86EE47-7485-47AA-8B74-115BDE58B8B3}" srcOrd="9" destOrd="0" presId="urn:microsoft.com/office/officeart/2005/8/layout/default"/>
    <dgm:cxn modelId="{5E0A447B-7B8D-4A3E-818C-6758A5330FD2}" type="presParOf" srcId="{D34C23D2-5275-4C59-BB1D-FB0F93A49ADE}" destId="{26B6F21E-5508-479F-8183-A7E02EA48FA1}" srcOrd="10" destOrd="0" presId="urn:microsoft.com/office/officeart/2005/8/layout/default"/>
    <dgm:cxn modelId="{98FD623C-9643-4221-8851-41BF74087436}" type="presParOf" srcId="{D34C23D2-5275-4C59-BB1D-FB0F93A49ADE}" destId="{05CC0417-1E26-4254-A826-8AFC1CB357BD}" srcOrd="11" destOrd="0" presId="urn:microsoft.com/office/officeart/2005/8/layout/default"/>
    <dgm:cxn modelId="{FF84BC25-39E0-48F7-8148-1BC4D5199511}" type="presParOf" srcId="{D34C23D2-5275-4C59-BB1D-FB0F93A49ADE}" destId="{1B008BEF-4BB0-45BA-A34C-B9FA5F2DB943}" srcOrd="12" destOrd="0" presId="urn:microsoft.com/office/officeart/2005/8/layout/default"/>
    <dgm:cxn modelId="{B91A356A-FC31-49F6-8FAC-269471806DB9}" type="presParOf" srcId="{D34C23D2-5275-4C59-BB1D-FB0F93A49ADE}" destId="{ED954285-EF39-4207-A921-CA999F01E43D}" srcOrd="13" destOrd="0" presId="urn:microsoft.com/office/officeart/2005/8/layout/default"/>
    <dgm:cxn modelId="{CF0C0076-E948-40BB-BA8C-28E33345F52F}" type="presParOf" srcId="{D34C23D2-5275-4C59-BB1D-FB0F93A49ADE}" destId="{5714C376-12DB-4BEC-8A5F-E4309BFE5C5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1115F-FBBE-46B4-AE40-4D0AAD4733A4}">
      <dsp:nvSpPr>
        <dsp:cNvPr id="0" name=""/>
        <dsp:cNvSpPr/>
      </dsp:nvSpPr>
      <dsp:spPr>
        <a:xfrm>
          <a:off x="0" y="29190"/>
          <a:ext cx="6628804" cy="772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Replacement of Chiller Plants with Variable Frequency machines and pumps</a:t>
          </a:r>
        </a:p>
      </dsp:txBody>
      <dsp:txXfrm>
        <a:off x="37696" y="66886"/>
        <a:ext cx="6553412" cy="696808"/>
      </dsp:txXfrm>
    </dsp:sp>
    <dsp:sp modelId="{74454EB8-8B1F-417C-AD91-2BD77ED38C2F}">
      <dsp:nvSpPr>
        <dsp:cNvPr id="0" name=""/>
        <dsp:cNvSpPr/>
      </dsp:nvSpPr>
      <dsp:spPr>
        <a:xfrm>
          <a:off x="0" y="858990"/>
          <a:ext cx="6628804" cy="77220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Replacement of interior lights with LED’s, occupancy sensors and light harvesting</a:t>
          </a:r>
        </a:p>
      </dsp:txBody>
      <dsp:txXfrm>
        <a:off x="37696" y="896686"/>
        <a:ext cx="6553412" cy="696808"/>
      </dsp:txXfrm>
    </dsp:sp>
    <dsp:sp modelId="{32AE363B-CAD8-45B4-B716-8D07157C672E}">
      <dsp:nvSpPr>
        <dsp:cNvPr id="0" name=""/>
        <dsp:cNvSpPr/>
      </dsp:nvSpPr>
      <dsp:spPr>
        <a:xfrm>
          <a:off x="0" y="1688790"/>
          <a:ext cx="6628804" cy="77220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Replacement of exterior lights including parking lots with LED’s</a:t>
          </a:r>
        </a:p>
      </dsp:txBody>
      <dsp:txXfrm>
        <a:off x="37696" y="1726486"/>
        <a:ext cx="6553412" cy="696808"/>
      </dsp:txXfrm>
    </dsp:sp>
    <dsp:sp modelId="{262F6E17-A8EF-411D-AD16-E1DA9309FBC7}">
      <dsp:nvSpPr>
        <dsp:cNvPr id="0" name=""/>
        <dsp:cNvSpPr/>
      </dsp:nvSpPr>
      <dsp:spPr>
        <a:xfrm>
          <a:off x="0" y="2518590"/>
          <a:ext cx="6628804" cy="77220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Building Management System Efficiencies</a:t>
          </a:r>
        </a:p>
      </dsp:txBody>
      <dsp:txXfrm>
        <a:off x="37696" y="2556286"/>
        <a:ext cx="6553412" cy="696808"/>
      </dsp:txXfrm>
    </dsp:sp>
    <dsp:sp modelId="{E4E776CD-4E5B-4603-8EB4-E0E10340105D}">
      <dsp:nvSpPr>
        <dsp:cNvPr id="0" name=""/>
        <dsp:cNvSpPr/>
      </dsp:nvSpPr>
      <dsp:spPr>
        <a:xfrm>
          <a:off x="0" y="3348390"/>
          <a:ext cx="6628804" cy="77220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Demand Controlled Ventilation in office spaces </a:t>
          </a:r>
        </a:p>
      </dsp:txBody>
      <dsp:txXfrm>
        <a:off x="37696" y="3386086"/>
        <a:ext cx="6553412" cy="696808"/>
      </dsp:txXfrm>
    </dsp:sp>
    <dsp:sp modelId="{3822765E-D73F-4F88-BE3D-0FD85B2F5C98}">
      <dsp:nvSpPr>
        <dsp:cNvPr id="0" name=""/>
        <dsp:cNvSpPr/>
      </dsp:nvSpPr>
      <dsp:spPr>
        <a:xfrm>
          <a:off x="0" y="4178190"/>
          <a:ext cx="6628804" cy="7722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Resulted in over 1M annual energy cost savings</a:t>
          </a:r>
        </a:p>
      </dsp:txBody>
      <dsp:txXfrm>
        <a:off x="37696" y="4215886"/>
        <a:ext cx="6553412" cy="696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83213-A021-4B2D-8D4E-EAD3C6C2EA22}">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FFCDD1-451B-458C-9F72-851E5837C7F8}">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7B8BAE-ACD3-4CB7-A543-469F6D15A72C}">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b="0" i="0" kern="1200"/>
            <a:t>According to the Financial Times:</a:t>
          </a:r>
          <a:endParaRPr lang="en-US" sz="1600" kern="1200"/>
        </a:p>
      </dsp:txBody>
      <dsp:txXfrm>
        <a:off x="1642860" y="607"/>
        <a:ext cx="4985943" cy="1422390"/>
      </dsp:txXfrm>
    </dsp:sp>
    <dsp:sp modelId="{86E4FD31-6098-4A6C-8B1C-44535B11F3A1}">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6E7B4-4061-4712-9E17-D430EB9F7DD7}">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E32745-0392-4CAE-B14D-12A88D4527EE}">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b="0" i="0" kern="1200"/>
            <a:t>Government forecasters predict that the U.S. will add 21.5 GW of solar capacity in 2022, which is more than half of the already existing capacity, and well more than the 15.5 GW added in 2021.</a:t>
          </a:r>
          <a:endParaRPr lang="en-US" sz="1600" kern="1200"/>
        </a:p>
      </dsp:txBody>
      <dsp:txXfrm>
        <a:off x="1642860" y="1778595"/>
        <a:ext cx="4985943" cy="1422390"/>
      </dsp:txXfrm>
    </dsp:sp>
    <dsp:sp modelId="{7E624485-4548-415F-AE0A-8CDF35577164}">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C3D31-EB6E-4A81-93A1-4AC33A3FF552}">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CAB399A-7EAB-4845-AB11-19E36B2A17DC}">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711200">
            <a:lnSpc>
              <a:spcPct val="90000"/>
            </a:lnSpc>
            <a:spcBef>
              <a:spcPct val="0"/>
            </a:spcBef>
            <a:spcAft>
              <a:spcPct val="35000"/>
            </a:spcAft>
            <a:buNone/>
          </a:pPr>
          <a:r>
            <a:rPr lang="en-US" sz="1600" b="0" i="0" kern="1200"/>
            <a:t>One of the biggest areas of expansion in 2021, a trend which will likely continue in 2022 and beyond, is utility-scale solar projects.</a:t>
          </a:r>
          <a:endParaRPr lang="en-US" sz="1600" kern="1200"/>
        </a:p>
      </dsp:txBody>
      <dsp:txXfrm>
        <a:off x="1642860" y="3556583"/>
        <a:ext cx="4985943" cy="1422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EE258-F74C-44D4-8C06-1C3CF8B6CB8A}">
      <dsp:nvSpPr>
        <dsp:cNvPr id="0" name=""/>
        <dsp:cNvSpPr/>
      </dsp:nvSpPr>
      <dsp:spPr>
        <a:xfrm>
          <a:off x="0" y="1698"/>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5CDA51-8C1E-4688-BA2A-0D29403D8A32}">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2B1FEB-9B08-4BC3-8A87-8D5F7560DA1B}">
      <dsp:nvSpPr>
        <dsp:cNvPr id="0" name=""/>
        <dsp:cNvSpPr/>
      </dsp:nvSpPr>
      <dsp:spPr>
        <a:xfrm>
          <a:off x="994536" y="1698"/>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Identify Emission Sources</a:t>
          </a:r>
        </a:p>
      </dsp:txBody>
      <dsp:txXfrm>
        <a:off x="994536" y="1698"/>
        <a:ext cx="8623596" cy="861070"/>
      </dsp:txXfrm>
    </dsp:sp>
    <dsp:sp modelId="{768CC8D2-976B-4DCD-AE0D-6B7899E65244}">
      <dsp:nvSpPr>
        <dsp:cNvPr id="0" name=""/>
        <dsp:cNvSpPr/>
      </dsp:nvSpPr>
      <dsp:spPr>
        <a:xfrm>
          <a:off x="0" y="1078036"/>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757B85-CC9D-4510-89C9-84C41D4C51AF}">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FE00D9-E7A5-4D98-92A9-E0D4BF26CE71}">
      <dsp:nvSpPr>
        <dsp:cNvPr id="0" name=""/>
        <dsp:cNvSpPr/>
      </dsp:nvSpPr>
      <dsp:spPr>
        <a:xfrm>
          <a:off x="994536" y="1078036"/>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Quantify Emissions through Greenhouse Gas Emission Reports</a:t>
          </a:r>
        </a:p>
      </dsp:txBody>
      <dsp:txXfrm>
        <a:off x="994536" y="1078036"/>
        <a:ext cx="8623596" cy="861070"/>
      </dsp:txXfrm>
    </dsp:sp>
    <dsp:sp modelId="{48C43A6C-75CD-433F-9CF6-C73B9D3F75E1}">
      <dsp:nvSpPr>
        <dsp:cNvPr id="0" name=""/>
        <dsp:cNvSpPr/>
      </dsp:nvSpPr>
      <dsp:spPr>
        <a:xfrm>
          <a:off x="0" y="2154374"/>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0944C-7B6D-4AC8-B626-7C562DE98217}">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AC2C36-D769-44E9-9557-68CD95F8CA55}">
      <dsp:nvSpPr>
        <dsp:cNvPr id="0" name=""/>
        <dsp:cNvSpPr/>
      </dsp:nvSpPr>
      <dsp:spPr>
        <a:xfrm>
          <a:off x="994536" y="2154374"/>
          <a:ext cx="4328159"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Reduce Emissions</a:t>
          </a:r>
        </a:p>
      </dsp:txBody>
      <dsp:txXfrm>
        <a:off x="994536" y="2154374"/>
        <a:ext cx="4328159" cy="861070"/>
      </dsp:txXfrm>
    </dsp:sp>
    <dsp:sp modelId="{F846115E-165D-4201-A21E-29124759B9C1}">
      <dsp:nvSpPr>
        <dsp:cNvPr id="0" name=""/>
        <dsp:cNvSpPr/>
      </dsp:nvSpPr>
      <dsp:spPr>
        <a:xfrm>
          <a:off x="5322696" y="2154374"/>
          <a:ext cx="429543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577850">
            <a:lnSpc>
              <a:spcPct val="90000"/>
            </a:lnSpc>
            <a:spcBef>
              <a:spcPct val="0"/>
            </a:spcBef>
            <a:spcAft>
              <a:spcPct val="35000"/>
            </a:spcAft>
            <a:buNone/>
          </a:pPr>
          <a:r>
            <a:rPr lang="en-US" sz="1300" kern="1200"/>
            <a:t>Process changes</a:t>
          </a:r>
        </a:p>
        <a:p>
          <a:pPr marL="0" lvl="0" indent="0" algn="l" defTabSz="577850">
            <a:lnSpc>
              <a:spcPct val="90000"/>
            </a:lnSpc>
            <a:spcBef>
              <a:spcPct val="0"/>
            </a:spcBef>
            <a:spcAft>
              <a:spcPct val="35000"/>
            </a:spcAft>
            <a:buNone/>
          </a:pPr>
          <a:r>
            <a:rPr lang="en-US" sz="1300" kern="1200"/>
            <a:t>Efficiency</a:t>
          </a:r>
        </a:p>
        <a:p>
          <a:pPr marL="0" lvl="0" indent="0" algn="l" defTabSz="577850">
            <a:lnSpc>
              <a:spcPct val="90000"/>
            </a:lnSpc>
            <a:spcBef>
              <a:spcPct val="0"/>
            </a:spcBef>
            <a:spcAft>
              <a:spcPct val="35000"/>
            </a:spcAft>
            <a:buNone/>
          </a:pPr>
          <a:r>
            <a:rPr lang="en-US" sz="1300" kern="1200"/>
            <a:t>Eliminate/Reduce fossil fuel usage</a:t>
          </a:r>
        </a:p>
      </dsp:txBody>
      <dsp:txXfrm>
        <a:off x="5322696" y="2154374"/>
        <a:ext cx="4295436" cy="861070"/>
      </dsp:txXfrm>
    </dsp:sp>
    <dsp:sp modelId="{38CA91A5-A0CC-41E6-8E6B-1A808A8B9047}">
      <dsp:nvSpPr>
        <dsp:cNvPr id="0" name=""/>
        <dsp:cNvSpPr/>
      </dsp:nvSpPr>
      <dsp:spPr>
        <a:xfrm>
          <a:off x="0" y="3230712"/>
          <a:ext cx="9618133" cy="8610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9FCF3-CD8B-4230-8D9F-218C924E1EB0}">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530B0D-CDC4-40A4-A7A5-479A719F0F67}">
      <dsp:nvSpPr>
        <dsp:cNvPr id="0" name=""/>
        <dsp:cNvSpPr/>
      </dsp:nvSpPr>
      <dsp:spPr>
        <a:xfrm>
          <a:off x="994536" y="3230712"/>
          <a:ext cx="8623596"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977900">
            <a:lnSpc>
              <a:spcPct val="90000"/>
            </a:lnSpc>
            <a:spcBef>
              <a:spcPct val="0"/>
            </a:spcBef>
            <a:spcAft>
              <a:spcPct val="35000"/>
            </a:spcAft>
            <a:buNone/>
          </a:pPr>
          <a:r>
            <a:rPr lang="en-US" sz="2200" kern="1200"/>
            <a:t>Offsets</a:t>
          </a:r>
        </a:p>
      </dsp:txBody>
      <dsp:txXfrm>
        <a:off x="994536" y="3230712"/>
        <a:ext cx="8623596" cy="8610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34695-8026-43FE-8CF8-36B84E385927}">
      <dsp:nvSpPr>
        <dsp:cNvPr id="0" name=""/>
        <dsp:cNvSpPr/>
      </dsp:nvSpPr>
      <dsp:spPr>
        <a:xfrm>
          <a:off x="0" y="8932"/>
          <a:ext cx="4828172" cy="1814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Irrigation – Reclaim water and diverting water run off</a:t>
          </a:r>
        </a:p>
      </dsp:txBody>
      <dsp:txXfrm>
        <a:off x="88585" y="97517"/>
        <a:ext cx="4651002" cy="1637500"/>
      </dsp:txXfrm>
    </dsp:sp>
    <dsp:sp modelId="{6479B6F0-917E-4998-8F3D-8E3F8042032E}">
      <dsp:nvSpPr>
        <dsp:cNvPr id="0" name=""/>
        <dsp:cNvSpPr/>
      </dsp:nvSpPr>
      <dsp:spPr>
        <a:xfrm>
          <a:off x="0" y="1918642"/>
          <a:ext cx="4828172" cy="1814670"/>
        </a:xfrm>
        <a:prstGeom prst="roundRect">
          <a:avLst/>
        </a:prstGeom>
        <a:solidFill>
          <a:schemeClr val="accent5">
            <a:hueOff val="207253"/>
            <a:satOff val="19748"/>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Water softeners on Cooling Tower Makeup</a:t>
          </a:r>
        </a:p>
      </dsp:txBody>
      <dsp:txXfrm>
        <a:off x="88585" y="2007227"/>
        <a:ext cx="4651002" cy="1637500"/>
      </dsp:txXfrm>
    </dsp:sp>
    <dsp:sp modelId="{DCF91A4E-C224-4F9E-B0E5-EB0176D5AA0A}">
      <dsp:nvSpPr>
        <dsp:cNvPr id="0" name=""/>
        <dsp:cNvSpPr/>
      </dsp:nvSpPr>
      <dsp:spPr>
        <a:xfrm>
          <a:off x="0" y="3828352"/>
          <a:ext cx="4828172" cy="1814670"/>
        </a:xfrm>
        <a:prstGeom prst="roundRect">
          <a:avLst/>
        </a:prstGeom>
        <a:solidFill>
          <a:schemeClr val="accent5">
            <a:hueOff val="414507"/>
            <a:satOff val="39495"/>
            <a:lumOff val="-1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Low Flow toilets</a:t>
          </a:r>
        </a:p>
      </dsp:txBody>
      <dsp:txXfrm>
        <a:off x="88585" y="3916937"/>
        <a:ext cx="4651002" cy="163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DF3C0-C862-4171-981D-3587DB63FD48}">
      <dsp:nvSpPr>
        <dsp:cNvPr id="0" name=""/>
        <dsp:cNvSpPr/>
      </dsp:nvSpPr>
      <dsp:spPr>
        <a:xfrm>
          <a:off x="697874" y="651"/>
          <a:ext cx="2102561" cy="12615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Resale of used furniture or donations</a:t>
          </a:r>
        </a:p>
      </dsp:txBody>
      <dsp:txXfrm>
        <a:off x="697874" y="651"/>
        <a:ext cx="2102561" cy="1261536"/>
      </dsp:txXfrm>
    </dsp:sp>
    <dsp:sp modelId="{8C9F8CB5-C218-437B-83C3-E2D986C63A00}">
      <dsp:nvSpPr>
        <dsp:cNvPr id="0" name=""/>
        <dsp:cNvSpPr/>
      </dsp:nvSpPr>
      <dsp:spPr>
        <a:xfrm>
          <a:off x="3010692" y="651"/>
          <a:ext cx="2102561" cy="12615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Single Stream Recycling</a:t>
          </a:r>
        </a:p>
      </dsp:txBody>
      <dsp:txXfrm>
        <a:off x="3010692" y="651"/>
        <a:ext cx="2102561" cy="1261536"/>
      </dsp:txXfrm>
    </dsp:sp>
    <dsp:sp modelId="{65EF9294-184B-471A-B0CA-8A9075C08E06}">
      <dsp:nvSpPr>
        <dsp:cNvPr id="0" name=""/>
        <dsp:cNvSpPr/>
      </dsp:nvSpPr>
      <dsp:spPr>
        <a:xfrm>
          <a:off x="697874" y="1472444"/>
          <a:ext cx="2102561" cy="1261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Food Dehydrators</a:t>
          </a:r>
        </a:p>
      </dsp:txBody>
      <dsp:txXfrm>
        <a:off x="697874" y="1472444"/>
        <a:ext cx="2102561" cy="1261536"/>
      </dsp:txXfrm>
    </dsp:sp>
    <dsp:sp modelId="{3F4A1500-02DD-44A4-8A6D-A647CB80C1DE}">
      <dsp:nvSpPr>
        <dsp:cNvPr id="0" name=""/>
        <dsp:cNvSpPr/>
      </dsp:nvSpPr>
      <dsp:spPr>
        <a:xfrm>
          <a:off x="3010692" y="1472444"/>
          <a:ext cx="2102561" cy="12615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Cooking Oil Recycling</a:t>
          </a:r>
        </a:p>
      </dsp:txBody>
      <dsp:txXfrm>
        <a:off x="3010692" y="1472444"/>
        <a:ext cx="2102561" cy="1261536"/>
      </dsp:txXfrm>
    </dsp:sp>
    <dsp:sp modelId="{4CE4346E-A72D-4644-A365-A63D59B76BC2}">
      <dsp:nvSpPr>
        <dsp:cNvPr id="0" name=""/>
        <dsp:cNvSpPr/>
      </dsp:nvSpPr>
      <dsp:spPr>
        <a:xfrm>
          <a:off x="697874" y="2944237"/>
          <a:ext cx="2102561" cy="126153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Diesel Fuel Filtering/refreshing</a:t>
          </a:r>
        </a:p>
      </dsp:txBody>
      <dsp:txXfrm>
        <a:off x="697874" y="2944237"/>
        <a:ext cx="2102561" cy="1261536"/>
      </dsp:txXfrm>
    </dsp:sp>
    <dsp:sp modelId="{26B6F21E-5508-479F-8183-A7E02EA48FA1}">
      <dsp:nvSpPr>
        <dsp:cNvPr id="0" name=""/>
        <dsp:cNvSpPr/>
      </dsp:nvSpPr>
      <dsp:spPr>
        <a:xfrm>
          <a:off x="3010692" y="2944237"/>
          <a:ext cx="2102561" cy="12615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Toner Cartridge recycling</a:t>
          </a:r>
        </a:p>
      </dsp:txBody>
      <dsp:txXfrm>
        <a:off x="3010692" y="2944237"/>
        <a:ext cx="2102561" cy="1261536"/>
      </dsp:txXfrm>
    </dsp:sp>
    <dsp:sp modelId="{1B008BEF-4BB0-45BA-A34C-B9FA5F2DB943}">
      <dsp:nvSpPr>
        <dsp:cNvPr id="0" name=""/>
        <dsp:cNvSpPr/>
      </dsp:nvSpPr>
      <dsp:spPr>
        <a:xfrm>
          <a:off x="697874" y="4416030"/>
          <a:ext cx="2102561" cy="12615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White Paper/Shredding Recycling</a:t>
          </a:r>
        </a:p>
      </dsp:txBody>
      <dsp:txXfrm>
        <a:off x="697874" y="4416030"/>
        <a:ext cx="2102561" cy="1261536"/>
      </dsp:txXfrm>
    </dsp:sp>
    <dsp:sp modelId="{5714C376-12DB-4BEC-8A5F-E4309BFE5C5B}">
      <dsp:nvSpPr>
        <dsp:cNvPr id="0" name=""/>
        <dsp:cNvSpPr/>
      </dsp:nvSpPr>
      <dsp:spPr>
        <a:xfrm>
          <a:off x="3010692" y="4416030"/>
          <a:ext cx="2102561" cy="1261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Donate unused office supplies</a:t>
          </a:r>
        </a:p>
      </dsp:txBody>
      <dsp:txXfrm>
        <a:off x="3010692" y="4416030"/>
        <a:ext cx="2102561" cy="12615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AF594-1E40-4B4E-A590-E6C7F1250BA8}"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B60DC-0D09-40EE-8B7E-770EB7DAC549}" type="slidenum">
              <a:rPr lang="en-US" smtClean="0"/>
              <a:t>‹#›</a:t>
            </a:fld>
            <a:endParaRPr lang="en-US"/>
          </a:p>
        </p:txBody>
      </p:sp>
    </p:spTree>
    <p:extLst>
      <p:ext uri="{BB962C8B-B14F-4D97-AF65-F5344CB8AC3E}">
        <p14:creationId xmlns:p14="http://schemas.microsoft.com/office/powerpoint/2010/main" val="5396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ghgemissions/sources-greenhouse-gas-emissions#colorbox-hidd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373737"/>
                </a:solidFill>
                <a:effectLst/>
                <a:latin typeface="Montserrat" panose="00000500000000000000" pitchFamily="2" charset="0"/>
                <a:ea typeface="Times New Roman" panose="02020603050405020304" pitchFamily="18" charset="0"/>
                <a:cs typeface="Calibri" panose="020F0502020204030204" pitchFamily="34" charset="0"/>
              </a:rPr>
              <a:t>GuideWell Mutual Holding Corporation (GuideWell) is a not-for-profit mutual holding company and the parent to a family of forward-thinking companies focused on transforming health care. The GuideWell organization includes the leading health insurance company in Florida; a portfolio of clinical delivery organizations, a provider of administrative services to state and federal health care programs; and a leader in risk adjustment and population care management. The GuideWell enterprise serves 48 million people in 45 states and Puerto Rico and is  headquartered in Jacksonville, Fla. </a:t>
            </a:r>
            <a:endParaRPr lang="en-US" dirty="0"/>
          </a:p>
        </p:txBody>
      </p:sp>
      <p:sp>
        <p:nvSpPr>
          <p:cNvPr id="4" name="Slide Number Placeholder 3"/>
          <p:cNvSpPr>
            <a:spLocks noGrp="1"/>
          </p:cNvSpPr>
          <p:nvPr>
            <p:ph type="sldNum" sz="quarter" idx="5"/>
          </p:nvPr>
        </p:nvSpPr>
        <p:spPr/>
        <p:txBody>
          <a:bodyPr/>
          <a:lstStyle/>
          <a:p>
            <a:fld id="{56AB60DC-0D09-40EE-8B7E-770EB7DAC549}" type="slidenum">
              <a:rPr lang="en-US" smtClean="0"/>
              <a:t>2</a:t>
            </a:fld>
            <a:endParaRPr lang="en-US"/>
          </a:p>
        </p:txBody>
      </p:sp>
    </p:spTree>
    <p:extLst>
      <p:ext uri="{BB962C8B-B14F-4D97-AF65-F5344CB8AC3E}">
        <p14:creationId xmlns:p14="http://schemas.microsoft.com/office/powerpoint/2010/main" val="2081105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generated your reports how do you get them publicly reported?</a:t>
            </a:r>
          </a:p>
          <a:p>
            <a:r>
              <a:rPr lang="en-US" dirty="0"/>
              <a:t>Social Impact Reports and ESG reports have much more than GHG reports in them.</a:t>
            </a:r>
          </a:p>
          <a:p>
            <a:r>
              <a:rPr lang="en-US" dirty="0"/>
              <a:t>Public reporting is only the high level emission numbers (Scope 1, 2 and 3).  Private reports go to the facility level.</a:t>
            </a:r>
          </a:p>
        </p:txBody>
      </p:sp>
      <p:sp>
        <p:nvSpPr>
          <p:cNvPr id="4" name="Slide Number Placeholder 3"/>
          <p:cNvSpPr>
            <a:spLocks noGrp="1"/>
          </p:cNvSpPr>
          <p:nvPr>
            <p:ph type="sldNum" sz="quarter" idx="5"/>
          </p:nvPr>
        </p:nvSpPr>
        <p:spPr/>
        <p:txBody>
          <a:bodyPr/>
          <a:lstStyle/>
          <a:p>
            <a:fld id="{56AB60DC-0D09-40EE-8B7E-770EB7DAC549}" type="slidenum">
              <a:rPr lang="en-US" smtClean="0"/>
              <a:t>36</a:t>
            </a:fld>
            <a:endParaRPr lang="en-US"/>
          </a:p>
        </p:txBody>
      </p:sp>
    </p:spTree>
    <p:extLst>
      <p:ext uri="{BB962C8B-B14F-4D97-AF65-F5344CB8AC3E}">
        <p14:creationId xmlns:p14="http://schemas.microsoft.com/office/powerpoint/2010/main" val="323719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Reputation/competitive advantage – Many younger consumers exert pressure with how they spend money.  If your company is not advocating socially responsible practices, they will go to competitors</a:t>
            </a:r>
          </a:p>
        </p:txBody>
      </p:sp>
      <p:sp>
        <p:nvSpPr>
          <p:cNvPr id="4" name="Slide Number Placeholder 3"/>
          <p:cNvSpPr>
            <a:spLocks noGrp="1"/>
          </p:cNvSpPr>
          <p:nvPr>
            <p:ph type="sldNum" sz="quarter" idx="5"/>
          </p:nvPr>
        </p:nvSpPr>
        <p:spPr/>
        <p:txBody>
          <a:bodyPr/>
          <a:lstStyle/>
          <a:p>
            <a:fld id="{56AB60DC-0D09-40EE-8B7E-770EB7DAC549}" type="slidenum">
              <a:rPr lang="en-US" smtClean="0"/>
              <a:t>43</a:t>
            </a:fld>
            <a:endParaRPr lang="en-US"/>
          </a:p>
        </p:txBody>
      </p:sp>
    </p:spTree>
    <p:extLst>
      <p:ext uri="{BB962C8B-B14F-4D97-AF65-F5344CB8AC3E}">
        <p14:creationId xmlns:p14="http://schemas.microsoft.com/office/powerpoint/2010/main" val="3410854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Source Sans Pro Web"/>
              </a:rPr>
              <a:t> 2019 = 6,558 </a:t>
            </a:r>
            <a:r>
              <a:rPr lang="en-US" b="0" i="0" dirty="0">
                <a:solidFill>
                  <a:srgbClr val="005EA2"/>
                </a:solidFill>
                <a:effectLst/>
                <a:latin typeface="Source Sans Pro Web"/>
                <a:hlinkClick r:id="rId3"/>
              </a:rPr>
              <a:t>Million Metric Tons of CO2 equivalent</a:t>
            </a:r>
            <a:r>
              <a:rPr lang="en-US" b="0" i="0" dirty="0">
                <a:solidFill>
                  <a:srgbClr val="1B1B1B"/>
                </a:solidFill>
                <a:effectLst/>
                <a:latin typeface="Source Sans Pro Web"/>
              </a:rPr>
              <a:t>.</a:t>
            </a:r>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In 2020, U.S. greenhouse gas emissions totaled </a:t>
            </a:r>
            <a:r>
              <a:rPr lang="en-US" b="1" i="0" dirty="0">
                <a:solidFill>
                  <a:srgbClr val="202124"/>
                </a:solidFill>
                <a:effectLst/>
                <a:latin typeface="Roboto" panose="02000000000000000000" pitchFamily="2" charset="0"/>
              </a:rPr>
              <a:t>5,215.6 million metric tons</a:t>
            </a:r>
            <a:r>
              <a:rPr lang="en-US" b="0" i="0" dirty="0">
                <a:solidFill>
                  <a:srgbClr val="202124"/>
                </a:solidFill>
                <a:effectLst/>
                <a:latin typeface="Roboto" panose="02000000000000000000" pitchFamily="2" charset="0"/>
              </a:rPr>
              <a:t> of carbon dioxide equivalents after accounting for sequestration from the land sector. Emissions decreased from 2019 to 2020 by 11 percent (after accounting for sequestration from the land sector).</a:t>
            </a:r>
          </a:p>
          <a:p>
            <a:r>
              <a:rPr lang="en-US" b="0" i="0" dirty="0">
                <a:solidFill>
                  <a:srgbClr val="000000"/>
                </a:solidFill>
                <a:effectLst/>
                <a:latin typeface="freight-text-pro"/>
              </a:rPr>
              <a:t>The electric power sector (which accounts for 28% of net US emissions) saw the second largest decline in GHG emissions from 2019 levels, dropping 167 million metric tons (or 10.3%) below 2019 levels (Figure 4). This was driven almost exclusively from the continued rapid decline of coal-fired power generation, rather than a drop in electricity demand (which was down only 2% year-on-year).</a:t>
            </a:r>
          </a:p>
          <a:p>
            <a:pPr algn="l"/>
            <a:r>
              <a:rPr lang="en-US" b="0" i="0" dirty="0">
                <a:solidFill>
                  <a:srgbClr val="000000"/>
                </a:solidFill>
                <a:effectLst/>
                <a:latin typeface="freight-text-pro"/>
              </a:rPr>
              <a:t>As a result, the transportation sector, which accounts for 31% of net US emissions, experienced the largest decline in GHG emissions, dropping 273 million metric tons below 2019 levels, dwarfing the modest decline between 2018-2019 of 8 million tons of CO</a:t>
            </a:r>
            <a:r>
              <a:rPr lang="en-US" b="0" i="0" baseline="-25000" dirty="0">
                <a:solidFill>
                  <a:srgbClr val="000000"/>
                </a:solidFill>
                <a:effectLst/>
                <a:latin typeface="freight-text-pro"/>
              </a:rPr>
              <a:t>2</a:t>
            </a:r>
            <a:r>
              <a:rPr lang="en-US" b="0" i="0" dirty="0">
                <a:solidFill>
                  <a:srgbClr val="000000"/>
                </a:solidFill>
                <a:effectLst/>
                <a:latin typeface="freight-text-pro"/>
              </a:rPr>
              <a:t>e .</a:t>
            </a:r>
          </a:p>
          <a:p>
            <a:br>
              <a:rPr lang="en-US" dirty="0"/>
            </a:br>
            <a:endParaRPr lang="en-US" dirty="0"/>
          </a:p>
        </p:txBody>
      </p:sp>
      <p:sp>
        <p:nvSpPr>
          <p:cNvPr id="4" name="Slide Number Placeholder 3"/>
          <p:cNvSpPr>
            <a:spLocks noGrp="1"/>
          </p:cNvSpPr>
          <p:nvPr>
            <p:ph type="sldNum" sz="quarter" idx="5"/>
          </p:nvPr>
        </p:nvSpPr>
        <p:spPr/>
        <p:txBody>
          <a:bodyPr/>
          <a:lstStyle/>
          <a:p>
            <a:fld id="{56AB60DC-0D09-40EE-8B7E-770EB7DAC549}" type="slidenum">
              <a:rPr lang="en-US" smtClean="0"/>
              <a:t>6</a:t>
            </a:fld>
            <a:endParaRPr lang="en-US"/>
          </a:p>
        </p:txBody>
      </p:sp>
    </p:spTree>
    <p:extLst>
      <p:ext uri="{BB962C8B-B14F-4D97-AF65-F5344CB8AC3E}">
        <p14:creationId xmlns:p14="http://schemas.microsoft.com/office/powerpoint/2010/main" val="582250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Reputation/competitive advantage – Many younger consumers exert pressure with how they spend money.  If your company is not advocating socially responsible practices, they will go to competitors</a:t>
            </a:r>
          </a:p>
        </p:txBody>
      </p:sp>
      <p:sp>
        <p:nvSpPr>
          <p:cNvPr id="4" name="Slide Number Placeholder 3"/>
          <p:cNvSpPr>
            <a:spLocks noGrp="1"/>
          </p:cNvSpPr>
          <p:nvPr>
            <p:ph type="sldNum" sz="quarter" idx="5"/>
          </p:nvPr>
        </p:nvSpPr>
        <p:spPr/>
        <p:txBody>
          <a:bodyPr/>
          <a:lstStyle/>
          <a:p>
            <a:fld id="{56AB60DC-0D09-40EE-8B7E-770EB7DAC549}" type="slidenum">
              <a:rPr lang="en-US" smtClean="0"/>
              <a:t>8</a:t>
            </a:fld>
            <a:endParaRPr lang="en-US"/>
          </a:p>
        </p:txBody>
      </p:sp>
    </p:spTree>
    <p:extLst>
      <p:ext uri="{BB962C8B-B14F-4D97-AF65-F5344CB8AC3E}">
        <p14:creationId xmlns:p14="http://schemas.microsoft.com/office/powerpoint/2010/main" val="156113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have significant emissions based on the type of products/services produced</a:t>
            </a:r>
          </a:p>
          <a:p>
            <a:r>
              <a:rPr lang="en-US" dirty="0"/>
              <a:t>Electrical usage information may be more difficult for leased properties depending on how your utilities costs are structured in you lease.  For GuideWell, we had over 175 properties to gather information on.</a:t>
            </a:r>
          </a:p>
          <a:p>
            <a:r>
              <a:rPr lang="en-US" dirty="0"/>
              <a:t>Scope 3 emissions to report can be determined as your program matures. </a:t>
            </a:r>
          </a:p>
        </p:txBody>
      </p:sp>
      <p:sp>
        <p:nvSpPr>
          <p:cNvPr id="4" name="Slide Number Placeholder 3"/>
          <p:cNvSpPr>
            <a:spLocks noGrp="1"/>
          </p:cNvSpPr>
          <p:nvPr>
            <p:ph type="sldNum" sz="quarter" idx="5"/>
          </p:nvPr>
        </p:nvSpPr>
        <p:spPr/>
        <p:txBody>
          <a:bodyPr/>
          <a:lstStyle/>
          <a:p>
            <a:fld id="{56AB60DC-0D09-40EE-8B7E-770EB7DAC549}" type="slidenum">
              <a:rPr lang="en-US" smtClean="0"/>
              <a:t>10</a:t>
            </a:fld>
            <a:endParaRPr lang="en-US"/>
          </a:p>
        </p:txBody>
      </p:sp>
    </p:spTree>
    <p:extLst>
      <p:ext uri="{BB962C8B-B14F-4D97-AF65-F5344CB8AC3E}">
        <p14:creationId xmlns:p14="http://schemas.microsoft.com/office/powerpoint/2010/main" val="234137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650"/>
              </a:lnSpc>
              <a:spcBef>
                <a:spcPts val="0"/>
              </a:spcBef>
              <a:spcAft>
                <a:spcPts val="800"/>
              </a:spcAft>
            </a:pPr>
            <a:r>
              <a:rPr lang="en-US" sz="1800" u="sng"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Operational Control</a:t>
            </a:r>
            <a:r>
              <a:rPr lang="en-US" sz="18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Reflects the activities where the organization or its subsidiaries has the full authority to introduce and implement operating policies. The organization that holds the operating license for an activity typically has operational control.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50"/>
              </a:lnSpc>
              <a:spcBef>
                <a:spcPts val="0"/>
              </a:spcBef>
              <a:spcAft>
                <a:spcPts val="800"/>
              </a:spcAft>
            </a:pPr>
            <a:r>
              <a:rPr lang="en-US" sz="18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a:t>
            </a:r>
            <a:r>
              <a:rPr lang="en-US" sz="1800" u="sng"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Financial Control</a:t>
            </a:r>
            <a:r>
              <a:rPr lang="en-US" sz="18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Reflects activities where the organization has the ability to direct the financial policies of the activity with an interest in gaining economic benefits from the activity. An organization has financial control over an activity if the activity is fully consolidated in the organization’s financial accounts.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50"/>
              </a:lnSpc>
              <a:spcBef>
                <a:spcPts val="0"/>
              </a:spcBef>
              <a:spcAft>
                <a:spcPts val="800"/>
              </a:spcAft>
            </a:pPr>
            <a:r>
              <a:rPr lang="en-US" sz="1800" u="sng"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Equity Share:</a:t>
            </a:r>
            <a:r>
              <a:rPr lang="en-US" sz="180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 Reflects activities that are wholly owned and partially owned according to the organization’s equity share in each. The greenhouse gas accounted for would be equal to the total emissions times the percentage owned by the company.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6AB60DC-0D09-40EE-8B7E-770EB7DAC549}" type="slidenum">
              <a:rPr lang="en-US" smtClean="0"/>
              <a:t>12</a:t>
            </a:fld>
            <a:endParaRPr lang="en-US"/>
          </a:p>
        </p:txBody>
      </p:sp>
    </p:spTree>
    <p:extLst>
      <p:ext uri="{BB962C8B-B14F-4D97-AF65-F5344CB8AC3E}">
        <p14:creationId xmlns:p14="http://schemas.microsoft.com/office/powerpoint/2010/main" val="414586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CO2 – </a:t>
            </a:r>
            <a:r>
              <a:rPr lang="en-US" dirty="0" err="1"/>
              <a:t>Carbondioxide</a:t>
            </a:r>
            <a:endParaRPr lang="en-US" dirty="0"/>
          </a:p>
          <a:p>
            <a:r>
              <a:rPr lang="en-US" dirty="0"/>
              <a:t>CH4 – Methane</a:t>
            </a:r>
          </a:p>
          <a:p>
            <a:r>
              <a:rPr lang="en-US" dirty="0"/>
              <a:t>N2O – Nitrous Oxide</a:t>
            </a:r>
          </a:p>
          <a:p>
            <a:r>
              <a:rPr lang="en-US" dirty="0"/>
              <a:t>HFC/PFC – Hydrofluorocarbons, </a:t>
            </a:r>
            <a:r>
              <a:rPr lang="en-US" dirty="0" err="1"/>
              <a:t>Perflurocarons</a:t>
            </a:r>
            <a:r>
              <a:rPr lang="en-US" dirty="0"/>
              <a:t>,</a:t>
            </a:r>
          </a:p>
          <a:p>
            <a:r>
              <a:rPr lang="en-US" dirty="0"/>
              <a:t>Sf6 – Sulfur Hexafluoride</a:t>
            </a:r>
          </a:p>
          <a:p>
            <a:r>
              <a:rPr lang="en-US" dirty="0"/>
              <a:t>NF3 – Nitrogen trifluoride</a:t>
            </a:r>
          </a:p>
        </p:txBody>
      </p:sp>
      <p:sp>
        <p:nvSpPr>
          <p:cNvPr id="4" name="Slide Number Placeholder 3"/>
          <p:cNvSpPr>
            <a:spLocks noGrp="1"/>
          </p:cNvSpPr>
          <p:nvPr>
            <p:ph type="sldNum" sz="quarter" idx="5"/>
          </p:nvPr>
        </p:nvSpPr>
        <p:spPr/>
        <p:txBody>
          <a:bodyPr/>
          <a:lstStyle/>
          <a:p>
            <a:fld id="{56AB60DC-0D09-40EE-8B7E-770EB7DAC549}" type="slidenum">
              <a:rPr lang="en-US" smtClean="0"/>
              <a:t>13</a:t>
            </a:fld>
            <a:endParaRPr lang="en-US"/>
          </a:p>
        </p:txBody>
      </p:sp>
    </p:spTree>
    <p:extLst>
      <p:ext uri="{BB962C8B-B14F-4D97-AF65-F5344CB8AC3E}">
        <p14:creationId xmlns:p14="http://schemas.microsoft.com/office/powerpoint/2010/main" val="411476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about a 10% rebate of total costs.</a:t>
            </a:r>
          </a:p>
        </p:txBody>
      </p:sp>
      <p:sp>
        <p:nvSpPr>
          <p:cNvPr id="4" name="Slide Number Placeholder 3"/>
          <p:cNvSpPr>
            <a:spLocks noGrp="1"/>
          </p:cNvSpPr>
          <p:nvPr>
            <p:ph type="sldNum" sz="quarter" idx="5"/>
          </p:nvPr>
        </p:nvSpPr>
        <p:spPr/>
        <p:txBody>
          <a:bodyPr/>
          <a:lstStyle/>
          <a:p>
            <a:fld id="{56AB60DC-0D09-40EE-8B7E-770EB7DAC549}" type="slidenum">
              <a:rPr lang="en-US" smtClean="0"/>
              <a:t>26</a:t>
            </a:fld>
            <a:endParaRPr lang="en-US"/>
          </a:p>
        </p:txBody>
      </p:sp>
    </p:spTree>
    <p:extLst>
      <p:ext uri="{BB962C8B-B14F-4D97-AF65-F5344CB8AC3E}">
        <p14:creationId xmlns:p14="http://schemas.microsoft.com/office/powerpoint/2010/main" val="289948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clockwise (starting top left) – wind turbines, water tidal turbines, wave energy, geothermal energy, solar panels, biofuels</a:t>
            </a:r>
          </a:p>
          <a:p>
            <a:endParaRPr lang="en-US" dirty="0"/>
          </a:p>
          <a:p>
            <a:endParaRPr lang="en-US" dirty="0"/>
          </a:p>
          <a:p>
            <a:endParaRPr lang="en-US" dirty="0"/>
          </a:p>
          <a:p>
            <a:endParaRPr lang="en-US" dirty="0"/>
          </a:p>
          <a:p>
            <a:r>
              <a:rPr lang="en-US" dirty="0"/>
              <a:t>Source: wind -  https://bdn-data.s3.amazonaws.com/uploads/2009/09/1251860949_2543.jpg, solar - http://solaroregon.org/wp-content/uploads/2015/12/solar-panel-energy-orgeon-850x450_c.jpg, tidal energy - http://tidalenergytoday.com/wp-content/uploads/2017/01/orpc-shows-progress-on-maine-tidal-project.jpg, wave - https://media.salon.com/2016/08/wave_harvesters-620x412.jpg, https://www.epa.gov/sites/production/files/styles/large/public/2014-11/heat-pump-heating.pn, biofuel - https://wattsupwiththat.files.wordpress.com/2011/04/biofuellifecycle11.jpg</a:t>
            </a:r>
          </a:p>
        </p:txBody>
      </p:sp>
      <p:sp>
        <p:nvSpPr>
          <p:cNvPr id="4" name="Slide Number Placeholder 3"/>
          <p:cNvSpPr>
            <a:spLocks noGrp="1"/>
          </p:cNvSpPr>
          <p:nvPr>
            <p:ph type="sldNum" sz="quarter" idx="10"/>
          </p:nvPr>
        </p:nvSpPr>
        <p:spPr/>
        <p:txBody>
          <a:bodyPr/>
          <a:lstStyle/>
          <a:p>
            <a:fld id="{B2286B44-9F3C-4703-8A16-77A994477D98}" type="slidenum">
              <a:rPr lang="en-US" smtClean="0"/>
              <a:t>27</a:t>
            </a:fld>
            <a:endParaRPr lang="en-US"/>
          </a:p>
        </p:txBody>
      </p:sp>
    </p:spTree>
    <p:extLst>
      <p:ext uri="{BB962C8B-B14F-4D97-AF65-F5344CB8AC3E}">
        <p14:creationId xmlns:p14="http://schemas.microsoft.com/office/powerpoint/2010/main" val="224137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 is International Organization for Standards.  This ISO  provides a framework for GHG accounting and verification.  </a:t>
            </a:r>
          </a:p>
        </p:txBody>
      </p:sp>
      <p:sp>
        <p:nvSpPr>
          <p:cNvPr id="4" name="Slide Number Placeholder 3"/>
          <p:cNvSpPr>
            <a:spLocks noGrp="1"/>
          </p:cNvSpPr>
          <p:nvPr>
            <p:ph type="sldNum" sz="quarter" idx="5"/>
          </p:nvPr>
        </p:nvSpPr>
        <p:spPr/>
        <p:txBody>
          <a:bodyPr/>
          <a:lstStyle/>
          <a:p>
            <a:fld id="{56AB60DC-0D09-40EE-8B7E-770EB7DAC549}" type="slidenum">
              <a:rPr lang="en-US" smtClean="0"/>
              <a:t>35</a:t>
            </a:fld>
            <a:endParaRPr lang="en-US"/>
          </a:p>
        </p:txBody>
      </p:sp>
    </p:spTree>
    <p:extLst>
      <p:ext uri="{BB962C8B-B14F-4D97-AF65-F5344CB8AC3E}">
        <p14:creationId xmlns:p14="http://schemas.microsoft.com/office/powerpoint/2010/main" val="321202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DEAD-0967-4719-865C-2DB837CEC8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A89F37-028A-42CD-9F37-13764A71E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437A6-02FD-41AE-AF6D-E844B61FC1D9}"/>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5" name="Footer Placeholder 4">
            <a:extLst>
              <a:ext uri="{FF2B5EF4-FFF2-40B4-BE49-F238E27FC236}">
                <a16:creationId xmlns:a16="http://schemas.microsoft.com/office/drawing/2014/main" id="{79EE3ECB-60F4-4ED0-961C-0B5304526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767A-555E-4087-9F63-412D140AD86F}"/>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6654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C542-E929-4BB7-A3B0-D2CB6460CF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F2C599-7F58-4E10-81BF-DFFEF1FDB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771DF-9EB8-419B-9B38-EE712BBCE633}"/>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5" name="Footer Placeholder 4">
            <a:extLst>
              <a:ext uri="{FF2B5EF4-FFF2-40B4-BE49-F238E27FC236}">
                <a16:creationId xmlns:a16="http://schemas.microsoft.com/office/drawing/2014/main" id="{525A004A-790A-4C48-B386-3A4E0DA1C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5B36E-9928-425B-B6FE-BA16E6E3ACC8}"/>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186841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28C3D-B741-4FE6-8F53-5A37EF5C3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D94A15-7496-452A-B00C-6A14FE88D2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B2571-107F-4A76-B604-A1E2FBDFA520}"/>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5" name="Footer Placeholder 4">
            <a:extLst>
              <a:ext uri="{FF2B5EF4-FFF2-40B4-BE49-F238E27FC236}">
                <a16:creationId xmlns:a16="http://schemas.microsoft.com/office/drawing/2014/main" id="{B7BD3C24-9244-4324-8948-E1E9BA5B1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18104-E768-43B7-9FF1-6E757041BA3C}"/>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1586676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C2ADA-D4D1-48AA-5199-58905D015E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2D1EE1-027E-28C2-5AAA-D8380A6395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DCD90-56C2-37ED-B6F2-DCEF6EC3F9AA}"/>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5" name="Footer Placeholder 4">
            <a:extLst>
              <a:ext uri="{FF2B5EF4-FFF2-40B4-BE49-F238E27FC236}">
                <a16:creationId xmlns:a16="http://schemas.microsoft.com/office/drawing/2014/main" id="{8894ACB7-9079-155F-0291-DF17B8510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6D2BB4-4B42-9298-6D8B-136A26FF6CC8}"/>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345923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EB0C-4610-3CA2-169E-66E9492CC5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3D807-331C-1D3A-4547-27957A7A21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293EB-8E3C-560D-3532-F1DBE282EDFE}"/>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5" name="Footer Placeholder 4">
            <a:extLst>
              <a:ext uri="{FF2B5EF4-FFF2-40B4-BE49-F238E27FC236}">
                <a16:creationId xmlns:a16="http://schemas.microsoft.com/office/drawing/2014/main" id="{89157C77-1ED6-81AD-32CF-019E4D78A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F51F7-3A80-6746-E64E-8347C640545A}"/>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260258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75C7-344B-053A-A379-C0A167FEED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364A74-C0A6-2D0B-D64B-2E84ABA1B2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CFFC6-7DC9-6F7D-A362-59DECA84BF4A}"/>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5" name="Footer Placeholder 4">
            <a:extLst>
              <a:ext uri="{FF2B5EF4-FFF2-40B4-BE49-F238E27FC236}">
                <a16:creationId xmlns:a16="http://schemas.microsoft.com/office/drawing/2014/main" id="{B04285EF-B485-ABC6-842F-DA2B98ADD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663AB-23E6-C885-659E-2C48E439430C}"/>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59780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B979-A3CB-F6C2-181B-3F9EDBA32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41300-6599-6E1F-BAE9-70855BBB6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BE39E8-66BA-36A8-E69B-072867D40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260EC3-04C9-1237-7FF8-A3AF4B969EB7}"/>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6" name="Footer Placeholder 5">
            <a:extLst>
              <a:ext uri="{FF2B5EF4-FFF2-40B4-BE49-F238E27FC236}">
                <a16:creationId xmlns:a16="http://schemas.microsoft.com/office/drawing/2014/main" id="{0A0E5C7F-CEBD-F2AF-39F3-E22A73E70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F7A4A7-023E-F693-6C0B-8FE0926910C4}"/>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2867348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BF31-714E-9399-E60A-85F7EA35E9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DE5E4-1183-F77F-5D1B-137DB5EC0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792FDB-6E94-0DF3-6093-4728F3BD64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667816-0ED0-B963-FD0A-4DD54CAD41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5AE0BE-BA62-088B-A83F-9B5A95DA84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ED3824-7E4C-AB65-7FD1-8CCEE702612E}"/>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8" name="Footer Placeholder 7">
            <a:extLst>
              <a:ext uri="{FF2B5EF4-FFF2-40B4-BE49-F238E27FC236}">
                <a16:creationId xmlns:a16="http://schemas.microsoft.com/office/drawing/2014/main" id="{E0D3F9A6-BD60-8C8D-71AA-CD22E0A9AE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343FF4-F5FF-67F9-492D-224BD2164F8F}"/>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327912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E90D-36B5-9A36-72B2-6401A7370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7ED56D-6ACF-0D15-C2D6-4DDB6A3B1BEC}"/>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4" name="Footer Placeholder 3">
            <a:extLst>
              <a:ext uri="{FF2B5EF4-FFF2-40B4-BE49-F238E27FC236}">
                <a16:creationId xmlns:a16="http://schemas.microsoft.com/office/drawing/2014/main" id="{AACE78D1-CCD4-F1F3-89A5-F1A7CBE8BC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3B35E1-BC64-B484-4548-588E2927D1BE}"/>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43074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B2CB9F-1668-1D0E-C671-EA772D43F68C}"/>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3" name="Footer Placeholder 2">
            <a:extLst>
              <a:ext uri="{FF2B5EF4-FFF2-40B4-BE49-F238E27FC236}">
                <a16:creationId xmlns:a16="http://schemas.microsoft.com/office/drawing/2014/main" id="{88B9349C-8814-D7DD-B434-8CC00E8D73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77DAF0-DA14-7875-5C17-9028AD8C58AA}"/>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3604491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DE14-A5F1-DCA7-6FC7-33E08F1FF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CEDDE4-D24E-A5D1-2E3B-0A7F48D75E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9DE8F8-A658-CE09-2D58-445CCA972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BC211-3961-4E00-E5B0-A68CDF3E5012}"/>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6" name="Footer Placeholder 5">
            <a:extLst>
              <a:ext uri="{FF2B5EF4-FFF2-40B4-BE49-F238E27FC236}">
                <a16:creationId xmlns:a16="http://schemas.microsoft.com/office/drawing/2014/main" id="{404D2404-16FA-2EAA-83D4-952B8D443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6F32F-234C-9B2B-290A-CAC3AEB49C70}"/>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31583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B4D6-6436-44C8-B798-53578A7948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407D5-3748-49C4-B7ED-8571181A91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F93F8-A382-4DDF-B1F9-98095BBBC56A}"/>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5" name="Footer Placeholder 4">
            <a:extLst>
              <a:ext uri="{FF2B5EF4-FFF2-40B4-BE49-F238E27FC236}">
                <a16:creationId xmlns:a16="http://schemas.microsoft.com/office/drawing/2014/main" id="{CE576631-B52B-4A6C-B455-915B17A19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7BFBD-7936-4D6B-B6D8-FADA9ECCE359}"/>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4216121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9846-7C25-BD04-D42E-76592A71C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C2169A-DB56-776C-28A0-48AEC209A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A31083-7C8F-E4EF-D098-1C4D55C285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1E98E-0867-40BC-41B7-16BDF6C398CB}"/>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6" name="Footer Placeholder 5">
            <a:extLst>
              <a:ext uri="{FF2B5EF4-FFF2-40B4-BE49-F238E27FC236}">
                <a16:creationId xmlns:a16="http://schemas.microsoft.com/office/drawing/2014/main" id="{EBFE297C-1B19-BAD4-8699-F81E720F2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2548F-79AD-D656-63B8-5374690ADC92}"/>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325307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D032-44F1-470B-DD5C-6989F40EF0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BA20CD-1411-9DAE-17A3-2D43E11D93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FF8FD-0AE8-2871-86EA-ADE53333DAA6}"/>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5" name="Footer Placeholder 4">
            <a:extLst>
              <a:ext uri="{FF2B5EF4-FFF2-40B4-BE49-F238E27FC236}">
                <a16:creationId xmlns:a16="http://schemas.microsoft.com/office/drawing/2014/main" id="{0836D2DB-3738-2757-792F-5383DC889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CE8A8-4A84-F211-C063-4FDA67FB37C4}"/>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2720002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5A02EE-87E2-6191-706D-7EB7F7A49E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B71657-4A8C-F786-1BC6-6490800E40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8D4C0-A0B9-A970-D4CB-809EAF8725EB}"/>
              </a:ext>
            </a:extLst>
          </p:cNvPr>
          <p:cNvSpPr>
            <a:spLocks noGrp="1"/>
          </p:cNvSpPr>
          <p:nvPr>
            <p:ph type="dt" sz="half" idx="10"/>
          </p:nvPr>
        </p:nvSpPr>
        <p:spPr/>
        <p:txBody>
          <a:bodyPr/>
          <a:lstStyle/>
          <a:p>
            <a:fld id="{9491BFF0-F722-46A7-8810-FC900A12B427}" type="datetimeFigureOut">
              <a:rPr lang="en-US" smtClean="0"/>
              <a:t>5/22/2024</a:t>
            </a:fld>
            <a:endParaRPr lang="en-US"/>
          </a:p>
        </p:txBody>
      </p:sp>
      <p:sp>
        <p:nvSpPr>
          <p:cNvPr id="5" name="Footer Placeholder 4">
            <a:extLst>
              <a:ext uri="{FF2B5EF4-FFF2-40B4-BE49-F238E27FC236}">
                <a16:creationId xmlns:a16="http://schemas.microsoft.com/office/drawing/2014/main" id="{77A8733A-6722-B0CD-50D3-16AEFA902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47CA5E-17FB-1958-53BA-56F602411D7E}"/>
              </a:ext>
            </a:extLst>
          </p:cNvPr>
          <p:cNvSpPr>
            <a:spLocks noGrp="1"/>
          </p:cNvSpPr>
          <p:nvPr>
            <p:ph type="sldNum" sz="quarter" idx="12"/>
          </p:nvPr>
        </p:nvSpPr>
        <p:spPr/>
        <p:txBody>
          <a:bodyPr/>
          <a:lstStyle/>
          <a:p>
            <a:fld id="{2DC47743-E300-4185-A5F7-E53FF7B412C0}" type="slidenum">
              <a:rPr lang="en-US" smtClean="0"/>
              <a:t>‹#›</a:t>
            </a:fld>
            <a:endParaRPr lang="en-US"/>
          </a:p>
        </p:txBody>
      </p:sp>
    </p:spTree>
    <p:extLst>
      <p:ext uri="{BB962C8B-B14F-4D97-AF65-F5344CB8AC3E}">
        <p14:creationId xmlns:p14="http://schemas.microsoft.com/office/powerpoint/2010/main" val="217791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1779913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3476318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233575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5D3B22-B632-4B3D-8FB8-03DD0BCABF5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2334201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5D3B22-B632-4B3D-8FB8-03DD0BCABF53}"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1601139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5D3B22-B632-4B3D-8FB8-03DD0BCABF53}"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986870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D3B22-B632-4B3D-8FB8-03DD0BCABF53}"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355249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4849-68FB-4AE2-ADAC-45D6EF2E18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3893B9-6488-4C26-A45A-AAFC13B8D0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476FA-13AE-4A58-AB7E-4BAED5CE191C}"/>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5" name="Footer Placeholder 4">
            <a:extLst>
              <a:ext uri="{FF2B5EF4-FFF2-40B4-BE49-F238E27FC236}">
                <a16:creationId xmlns:a16="http://schemas.microsoft.com/office/drawing/2014/main" id="{4B61D60D-9BB1-4DDA-B777-64F7AC88B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19F49-1705-4611-94A1-7A79E1E3BE73}"/>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173586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5D3B22-B632-4B3D-8FB8-03DD0BCABF5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3531862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5D3B22-B632-4B3D-8FB8-03DD0BCABF53}"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182946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2570661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26120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464482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290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3434576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3166567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5D3B22-B632-4B3D-8FB8-03DD0BCABF53}"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44CD74-5471-44AD-BFE9-DFB9808C63CC}" type="slidenum">
              <a:rPr lang="en-US" smtClean="0"/>
              <a:t>‹#›</a:t>
            </a:fld>
            <a:endParaRPr lang="en-US"/>
          </a:p>
        </p:txBody>
      </p:sp>
    </p:spTree>
    <p:extLst>
      <p:ext uri="{BB962C8B-B14F-4D97-AF65-F5344CB8AC3E}">
        <p14:creationId xmlns:p14="http://schemas.microsoft.com/office/powerpoint/2010/main" val="411282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BCDB-200E-41D4-A777-DBD001C88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E4BE2-F9FF-41D2-B283-2189801A61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30DDD9-FE83-490E-9E0A-480A218875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5A59FE-7812-4892-8C6F-57AACFE00CD2}"/>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6" name="Footer Placeholder 5">
            <a:extLst>
              <a:ext uri="{FF2B5EF4-FFF2-40B4-BE49-F238E27FC236}">
                <a16:creationId xmlns:a16="http://schemas.microsoft.com/office/drawing/2014/main" id="{4B7B5037-F728-4397-B122-324922101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4FBA45-DC68-4A24-8404-AFBF88D5D94A}"/>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1168785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62E1-6793-4A7E-A196-A774A9632B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8A9833-F590-4A67-A91A-8232C464C8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31E6FB-BC7E-43DD-977B-47719E191B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30A7C2-A593-4742-AAB2-675BABFAE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9752FA-A6CE-442E-8F5C-52AE4A984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786CEE-D7C9-4CF9-9AC0-47483212CF27}"/>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8" name="Footer Placeholder 7">
            <a:extLst>
              <a:ext uri="{FF2B5EF4-FFF2-40B4-BE49-F238E27FC236}">
                <a16:creationId xmlns:a16="http://schemas.microsoft.com/office/drawing/2014/main" id="{3B1187FE-6297-4AA6-9D01-55701D9AC9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0CFEAC-0573-4332-BC05-640BB1FC6AE9}"/>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330643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6CB6-205D-4082-9B1D-317C7D8269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9B8F6-AD6C-49ED-922A-E9C4BABFB1C2}"/>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4" name="Footer Placeholder 3">
            <a:extLst>
              <a:ext uri="{FF2B5EF4-FFF2-40B4-BE49-F238E27FC236}">
                <a16:creationId xmlns:a16="http://schemas.microsoft.com/office/drawing/2014/main" id="{2042682A-389B-4583-A692-66A30E3624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9D36C1-5A6A-43F1-BB52-E006D3C30324}"/>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801880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08C2A-27DA-4C2B-81CF-3EB56158BD38}"/>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3" name="Footer Placeholder 2">
            <a:extLst>
              <a:ext uri="{FF2B5EF4-FFF2-40B4-BE49-F238E27FC236}">
                <a16:creationId xmlns:a16="http://schemas.microsoft.com/office/drawing/2014/main" id="{3EB73B9D-352E-4B96-A328-B3CB88642A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9C9FB8-E1F8-4161-BBBD-C1FDED09C2EA}"/>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146685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20C6-6FD7-49F9-A141-02BEE8ED9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8DEA43-F4E0-464E-BEC8-5A0B1BA235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E3CE7A-27FB-4D2D-9240-E4BBB44DA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D47A35-57B9-4ACD-BC2E-72D5617CF8E5}"/>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6" name="Footer Placeholder 5">
            <a:extLst>
              <a:ext uri="{FF2B5EF4-FFF2-40B4-BE49-F238E27FC236}">
                <a16:creationId xmlns:a16="http://schemas.microsoft.com/office/drawing/2014/main" id="{EF485AA7-9BEF-49D9-B0C0-BBA6E575D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E487D-61BC-4EE1-9180-8DFE35E10CF5}"/>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46462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6EE1-C349-4518-9D32-A8BE1596E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1ABB9-1BA7-43ED-9D24-7F7A808E6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A4699-58D0-4AA2-88EC-E36E86A99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5D51E-6225-4124-9F08-511133736B36}"/>
              </a:ext>
            </a:extLst>
          </p:cNvPr>
          <p:cNvSpPr>
            <a:spLocks noGrp="1"/>
          </p:cNvSpPr>
          <p:nvPr>
            <p:ph type="dt" sz="half" idx="10"/>
          </p:nvPr>
        </p:nvSpPr>
        <p:spPr/>
        <p:txBody>
          <a:bodyPr/>
          <a:lstStyle/>
          <a:p>
            <a:fld id="{700A9194-105E-467B-AE09-09B9B97F4512}" type="datetimeFigureOut">
              <a:rPr lang="en-US" smtClean="0"/>
              <a:t>5/22/2024</a:t>
            </a:fld>
            <a:endParaRPr lang="en-US"/>
          </a:p>
        </p:txBody>
      </p:sp>
      <p:sp>
        <p:nvSpPr>
          <p:cNvPr id="6" name="Footer Placeholder 5">
            <a:extLst>
              <a:ext uri="{FF2B5EF4-FFF2-40B4-BE49-F238E27FC236}">
                <a16:creationId xmlns:a16="http://schemas.microsoft.com/office/drawing/2014/main" id="{510C8338-8BC1-439E-A8F5-125F06DAD1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87A22-9362-4D4C-AEA4-58808F5E7891}"/>
              </a:ext>
            </a:extLst>
          </p:cNvPr>
          <p:cNvSpPr>
            <a:spLocks noGrp="1"/>
          </p:cNvSpPr>
          <p:nvPr>
            <p:ph type="sldNum" sz="quarter" idx="12"/>
          </p:nvPr>
        </p:nvSpPr>
        <p:spPr/>
        <p:txBody>
          <a:bodyPr/>
          <a:lstStyle/>
          <a:p>
            <a:fld id="{E4EE9EA6-C8D6-460F-8448-97402F5E7176}" type="slidenum">
              <a:rPr lang="en-US" smtClean="0"/>
              <a:t>‹#›</a:t>
            </a:fld>
            <a:endParaRPr lang="en-US"/>
          </a:p>
        </p:txBody>
      </p:sp>
    </p:spTree>
    <p:extLst>
      <p:ext uri="{BB962C8B-B14F-4D97-AF65-F5344CB8AC3E}">
        <p14:creationId xmlns:p14="http://schemas.microsoft.com/office/powerpoint/2010/main" val="127972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02943-CDA4-445E-B669-6CE0BB68D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488FB-CE58-4311-BD60-B1F699DF3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7554B-4159-457D-81EE-0A5448840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A9194-105E-467B-AE09-09B9B97F4512}" type="datetimeFigureOut">
              <a:rPr lang="en-US" smtClean="0"/>
              <a:t>5/22/2024</a:t>
            </a:fld>
            <a:endParaRPr lang="en-US"/>
          </a:p>
        </p:txBody>
      </p:sp>
      <p:sp>
        <p:nvSpPr>
          <p:cNvPr id="5" name="Footer Placeholder 4">
            <a:extLst>
              <a:ext uri="{FF2B5EF4-FFF2-40B4-BE49-F238E27FC236}">
                <a16:creationId xmlns:a16="http://schemas.microsoft.com/office/drawing/2014/main" id="{069324C9-5CEB-4E01-BF0D-9F51BC928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184608-19AE-4F71-AE18-9E85674322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E9EA6-C8D6-460F-8448-97402F5E7176}" type="slidenum">
              <a:rPr lang="en-US" smtClean="0"/>
              <a:t>‹#›</a:t>
            </a:fld>
            <a:endParaRPr lang="en-US"/>
          </a:p>
        </p:txBody>
      </p:sp>
    </p:spTree>
    <p:extLst>
      <p:ext uri="{BB962C8B-B14F-4D97-AF65-F5344CB8AC3E}">
        <p14:creationId xmlns:p14="http://schemas.microsoft.com/office/powerpoint/2010/main" val="1965456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5D788-E700-E127-FB6F-F6D6AEC1A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209FC2-6946-7013-59EB-95F860D73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7DA19D-2B4D-D7EF-5C50-1599E8EE0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1BFF0-F722-46A7-8810-FC900A12B427}" type="datetimeFigureOut">
              <a:rPr lang="en-US" smtClean="0"/>
              <a:t>5/22/2024</a:t>
            </a:fld>
            <a:endParaRPr lang="en-US"/>
          </a:p>
        </p:txBody>
      </p:sp>
      <p:sp>
        <p:nvSpPr>
          <p:cNvPr id="5" name="Footer Placeholder 4">
            <a:extLst>
              <a:ext uri="{FF2B5EF4-FFF2-40B4-BE49-F238E27FC236}">
                <a16:creationId xmlns:a16="http://schemas.microsoft.com/office/drawing/2014/main" id="{59E5D1CC-839E-F9CC-F7B4-862092FBC1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F880E2-C8CA-6E19-7873-EE597B022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47743-E300-4185-A5F7-E53FF7B412C0}" type="slidenum">
              <a:rPr lang="en-US" smtClean="0"/>
              <a:t>‹#›</a:t>
            </a:fld>
            <a:endParaRPr lang="en-US"/>
          </a:p>
        </p:txBody>
      </p:sp>
    </p:spTree>
    <p:extLst>
      <p:ext uri="{BB962C8B-B14F-4D97-AF65-F5344CB8AC3E}">
        <p14:creationId xmlns:p14="http://schemas.microsoft.com/office/powerpoint/2010/main" val="429640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5D3B22-B632-4B3D-8FB8-03DD0BCABF53}" type="datetimeFigureOut">
              <a:rPr lang="en-US" smtClean="0"/>
              <a:t>5/22/2024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044CD74-5471-44AD-BFE9-DFB9808C63CC}" type="slidenum">
              <a:rPr lang="en-US" smtClean="0"/>
              <a:t>‹#›</a:t>
            </a:fld>
            <a:endParaRPr lang="en-US"/>
          </a:p>
        </p:txBody>
      </p:sp>
    </p:spTree>
    <p:extLst>
      <p:ext uri="{BB962C8B-B14F-4D97-AF65-F5344CB8AC3E}">
        <p14:creationId xmlns:p14="http://schemas.microsoft.com/office/powerpoint/2010/main" val="18653041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C7CE4-EB11-4186-9706-506D30F96922}"/>
              </a:ext>
            </a:extLst>
          </p:cNvPr>
          <p:cNvSpPr>
            <a:spLocks noGrp="1"/>
          </p:cNvSpPr>
          <p:nvPr>
            <p:ph type="title"/>
          </p:nvPr>
        </p:nvSpPr>
        <p:spPr>
          <a:xfrm>
            <a:off x="5283553" y="893398"/>
            <a:ext cx="6019601" cy="3187208"/>
          </a:xfrm>
        </p:spPr>
        <p:txBody>
          <a:bodyPr vert="horz" lIns="91440" tIns="45720" rIns="91440" bIns="45720" rtlCol="0" anchor="b">
            <a:normAutofit/>
          </a:bodyPr>
          <a:lstStyle/>
          <a:p>
            <a:pPr algn="ctr">
              <a:lnSpc>
                <a:spcPct val="85000"/>
              </a:lnSpc>
            </a:pPr>
            <a:r>
              <a:rPr lang="en-US" sz="4500" b="1" cap="all">
                <a:solidFill>
                  <a:srgbClr val="FFFFFF"/>
                </a:solidFill>
              </a:rPr>
              <a:t>The Road to Net Zero:</a:t>
            </a:r>
            <a:br>
              <a:rPr lang="en-US" sz="4500" b="1" cap="all">
                <a:solidFill>
                  <a:srgbClr val="FFFFFF"/>
                </a:solidFill>
              </a:rPr>
            </a:br>
            <a:r>
              <a:rPr lang="en-US" sz="4500" b="1" cap="all">
                <a:solidFill>
                  <a:srgbClr val="FFFFFF"/>
                </a:solidFill>
              </a:rPr>
              <a:t>Strategies Towards Achieving Sustainability</a:t>
            </a:r>
          </a:p>
        </p:txBody>
      </p:sp>
      <p:pic>
        <p:nvPicPr>
          <p:cNvPr id="1026" name="Picture 2" descr="Road Icon PNG, Clipart, Career Path Confusion, Cartoon, Cartoon Path, Computer Icons, Computer Wallpaper Free PNG Download">
            <a:extLst>
              <a:ext uri="{FF2B5EF4-FFF2-40B4-BE49-F238E27FC236}">
                <a16:creationId xmlns:a16="http://schemas.microsoft.com/office/drawing/2014/main" id="{2C2BCDD6-2995-4431-9F3B-C6EB768193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49" r="13562" b="-2"/>
          <a:stretch/>
        </p:blipFill>
        <p:spPr bwMode="auto">
          <a:xfrm>
            <a:off x="872065" y="857675"/>
            <a:ext cx="3135414"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68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226C062-2F06-4879-9F67-7A6E8A62505E}"/>
              </a:ext>
            </a:extLst>
          </p:cNvPr>
          <p:cNvSpPr>
            <a:spLocks noGrp="1"/>
          </p:cNvSpPr>
          <p:nvPr>
            <p:ph type="title"/>
          </p:nvPr>
        </p:nvSpPr>
        <p:spPr>
          <a:xfrm>
            <a:off x="677334" y="609600"/>
            <a:ext cx="8596668" cy="1320800"/>
          </a:xfrm>
        </p:spPr>
        <p:txBody>
          <a:bodyPr>
            <a:normAutofit/>
          </a:bodyPr>
          <a:lstStyle/>
          <a:p>
            <a:r>
              <a:rPr lang="en-US"/>
              <a:t>Greenhouse Gas Reporting – How?</a:t>
            </a:r>
          </a:p>
        </p:txBody>
      </p:sp>
      <p:sp>
        <p:nvSpPr>
          <p:cNvPr id="3" name="Content Placeholder 2">
            <a:extLst>
              <a:ext uri="{FF2B5EF4-FFF2-40B4-BE49-F238E27FC236}">
                <a16:creationId xmlns:a16="http://schemas.microsoft.com/office/drawing/2014/main" id="{C2289A66-2B2A-4A6F-BAA8-9A7E68D437C5}"/>
              </a:ext>
            </a:extLst>
          </p:cNvPr>
          <p:cNvSpPr>
            <a:spLocks noGrp="1"/>
          </p:cNvSpPr>
          <p:nvPr>
            <p:ph idx="1"/>
          </p:nvPr>
        </p:nvSpPr>
        <p:spPr>
          <a:xfrm>
            <a:off x="677334" y="2160589"/>
            <a:ext cx="8596668" cy="3880773"/>
          </a:xfrm>
        </p:spPr>
        <p:txBody>
          <a:bodyPr>
            <a:normAutofit/>
          </a:bodyPr>
          <a:lstStyle/>
          <a:p>
            <a:pPr lvl="1"/>
            <a:r>
              <a:rPr lang="en-US" sz="2400" dirty="0"/>
              <a:t>Review all processes that have direct emissions to the environment  such as company owned vehicles (automobiles, trucks, planes), emergency generators, HVAC systems, any work processes that cause emissions. </a:t>
            </a:r>
          </a:p>
          <a:p>
            <a:pPr lvl="1"/>
            <a:r>
              <a:rPr lang="en-US" sz="2400" dirty="0"/>
              <a:t>Gather information on utility usage.</a:t>
            </a:r>
          </a:p>
          <a:p>
            <a:pPr lvl="1"/>
            <a:r>
              <a:rPr lang="en-US" sz="2400" dirty="0"/>
              <a:t>Review all emissions in your supply and distribution chain to determine which Scope 3 emissions to report (voluntary).  </a:t>
            </a:r>
          </a:p>
        </p:txBody>
      </p:sp>
    </p:spTree>
    <p:extLst>
      <p:ext uri="{BB962C8B-B14F-4D97-AF65-F5344CB8AC3E}">
        <p14:creationId xmlns:p14="http://schemas.microsoft.com/office/powerpoint/2010/main" val="633583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C062-2F06-4879-9F67-7A6E8A62505E}"/>
              </a:ext>
            </a:extLst>
          </p:cNvPr>
          <p:cNvSpPr>
            <a:spLocks noGrp="1"/>
          </p:cNvSpPr>
          <p:nvPr>
            <p:ph type="title"/>
          </p:nvPr>
        </p:nvSpPr>
        <p:spPr>
          <a:xfrm>
            <a:off x="1143000" y="485030"/>
            <a:ext cx="9875520" cy="655401"/>
          </a:xfrm>
        </p:spPr>
        <p:txBody>
          <a:bodyPr>
            <a:normAutofit/>
          </a:bodyPr>
          <a:lstStyle/>
          <a:p>
            <a:r>
              <a:rPr lang="en-US"/>
              <a:t>Greenhouse Gas Reporting – How?</a:t>
            </a:r>
          </a:p>
        </p:txBody>
      </p:sp>
      <p:sp>
        <p:nvSpPr>
          <p:cNvPr id="3" name="Content Placeholder 2">
            <a:extLst>
              <a:ext uri="{FF2B5EF4-FFF2-40B4-BE49-F238E27FC236}">
                <a16:creationId xmlns:a16="http://schemas.microsoft.com/office/drawing/2014/main" id="{C2289A66-2B2A-4A6F-BAA8-9A7E68D437C5}"/>
              </a:ext>
            </a:extLst>
          </p:cNvPr>
          <p:cNvSpPr>
            <a:spLocks noGrp="1"/>
          </p:cNvSpPr>
          <p:nvPr>
            <p:ph idx="1"/>
          </p:nvPr>
        </p:nvSpPr>
        <p:spPr>
          <a:xfrm>
            <a:off x="1143000" y="1356190"/>
            <a:ext cx="9872871" cy="5336842"/>
          </a:xfrm>
        </p:spPr>
        <p:txBody>
          <a:bodyPr>
            <a:normAutofit/>
          </a:bodyPr>
          <a:lstStyle/>
          <a:p>
            <a:r>
              <a:rPr lang="en-US" sz="2400" dirty="0">
                <a:solidFill>
                  <a:schemeClr val="tx1"/>
                </a:solidFill>
              </a:rPr>
              <a:t>Calculational tools to convert usage information into CO2e</a:t>
            </a:r>
          </a:p>
          <a:p>
            <a:r>
              <a:rPr lang="en-US" sz="2400" dirty="0">
                <a:solidFill>
                  <a:schemeClr val="tx1"/>
                </a:solidFill>
              </a:rPr>
              <a:t>Numerous </a:t>
            </a:r>
          </a:p>
          <a:p>
            <a:pPr lvl="1"/>
            <a:r>
              <a:rPr lang="en-US" sz="2400" dirty="0">
                <a:solidFill>
                  <a:schemeClr val="tx1"/>
                </a:solidFill>
              </a:rPr>
              <a:t>Environmental Protection Agency</a:t>
            </a:r>
          </a:p>
          <a:p>
            <a:pPr lvl="1"/>
            <a:r>
              <a:rPr lang="en-US" sz="2400" dirty="0">
                <a:solidFill>
                  <a:schemeClr val="tx1"/>
                </a:solidFill>
              </a:rPr>
              <a:t>Greenhouse Gas Protocol</a:t>
            </a:r>
          </a:p>
          <a:p>
            <a:pPr lvl="1"/>
            <a:r>
              <a:rPr lang="en-US" sz="2400" dirty="0">
                <a:solidFill>
                  <a:schemeClr val="tx1"/>
                </a:solidFill>
              </a:rPr>
              <a:t>Other commercially available – some specialized by business</a:t>
            </a:r>
          </a:p>
          <a:p>
            <a:pPr lvl="1"/>
            <a:r>
              <a:rPr lang="en-US" sz="2400" dirty="0">
                <a:solidFill>
                  <a:schemeClr val="tx1"/>
                </a:solidFill>
              </a:rPr>
              <a:t>The Climate Registry – Calculation tools, training, and achievement Levels</a:t>
            </a:r>
          </a:p>
          <a:p>
            <a:pPr lvl="1"/>
            <a:r>
              <a:rPr lang="en-US" sz="2400" dirty="0">
                <a:solidFill>
                  <a:schemeClr val="tx1"/>
                </a:solidFill>
              </a:rPr>
              <a:t>CDP –Carbon Disclosure Project – Scoring based on processes and programs.  Required for Government contractors</a:t>
            </a:r>
          </a:p>
          <a:p>
            <a:pPr lvl="1"/>
            <a:endParaRPr lang="en-US" dirty="0">
              <a:solidFill>
                <a:schemeClr val="tx1"/>
              </a:solidFill>
            </a:endParaRPr>
          </a:p>
        </p:txBody>
      </p:sp>
    </p:spTree>
    <p:extLst>
      <p:ext uri="{BB962C8B-B14F-4D97-AF65-F5344CB8AC3E}">
        <p14:creationId xmlns:p14="http://schemas.microsoft.com/office/powerpoint/2010/main" val="3319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9A8DDE6-3C3E-4FB6-B7D7-9A60F3FCB035}"/>
              </a:ext>
            </a:extLst>
          </p:cNvPr>
          <p:cNvSpPr>
            <a:spLocks noGrp="1"/>
          </p:cNvSpPr>
          <p:nvPr>
            <p:ph type="title"/>
          </p:nvPr>
        </p:nvSpPr>
        <p:spPr>
          <a:xfrm>
            <a:off x="677334" y="609600"/>
            <a:ext cx="8596668" cy="1320800"/>
          </a:xfrm>
        </p:spPr>
        <p:txBody>
          <a:bodyPr>
            <a:normAutofit/>
          </a:bodyPr>
          <a:lstStyle/>
          <a:p>
            <a:r>
              <a:rPr lang="en-US"/>
              <a:t>Setting Boundaries</a:t>
            </a:r>
          </a:p>
        </p:txBody>
      </p:sp>
      <p:sp>
        <p:nvSpPr>
          <p:cNvPr id="3" name="Content Placeholder 2">
            <a:extLst>
              <a:ext uri="{FF2B5EF4-FFF2-40B4-BE49-F238E27FC236}">
                <a16:creationId xmlns:a16="http://schemas.microsoft.com/office/drawing/2014/main" id="{E5D71402-57F2-44C7-A4E3-91029AD22A78}"/>
              </a:ext>
            </a:extLst>
          </p:cNvPr>
          <p:cNvSpPr>
            <a:spLocks noGrp="1"/>
          </p:cNvSpPr>
          <p:nvPr>
            <p:ph idx="1"/>
          </p:nvPr>
        </p:nvSpPr>
        <p:spPr>
          <a:xfrm>
            <a:off x="677334" y="2160589"/>
            <a:ext cx="8596668" cy="3880773"/>
          </a:xfrm>
        </p:spPr>
        <p:txBody>
          <a:bodyPr>
            <a:normAutofit/>
          </a:bodyPr>
          <a:lstStyle/>
          <a:p>
            <a:r>
              <a:rPr lang="en-US" sz="2400" dirty="0"/>
              <a:t>Can be complex based on your business model</a:t>
            </a:r>
          </a:p>
          <a:p>
            <a:r>
              <a:rPr lang="en-US" sz="2400" dirty="0"/>
              <a:t>Operational</a:t>
            </a:r>
          </a:p>
          <a:p>
            <a:r>
              <a:rPr lang="en-US" sz="2400" dirty="0"/>
              <a:t>Financial Control</a:t>
            </a:r>
          </a:p>
          <a:p>
            <a:r>
              <a:rPr lang="en-US" sz="2400" dirty="0"/>
              <a:t>Equity Share – Owned only 30% of a company</a:t>
            </a:r>
          </a:p>
        </p:txBody>
      </p:sp>
    </p:spTree>
    <p:extLst>
      <p:ext uri="{BB962C8B-B14F-4D97-AF65-F5344CB8AC3E}">
        <p14:creationId xmlns:p14="http://schemas.microsoft.com/office/powerpoint/2010/main" val="107406466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06F2-F64A-4BC7-AB7B-91085C683C3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Emission Scopes</a:t>
            </a:r>
          </a:p>
        </p:txBody>
      </p:sp>
      <p:pic>
        <p:nvPicPr>
          <p:cNvPr id="4" name="Content Placeholder 3" descr="scope 1 2 and 3 diagram">
            <a:extLst>
              <a:ext uri="{FF2B5EF4-FFF2-40B4-BE49-F238E27FC236}">
                <a16:creationId xmlns:a16="http://schemas.microsoft.com/office/drawing/2014/main" id="{7AB1A3F0-86A4-4BAD-9EF2-C935C8F8C526}"/>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3648722" y="479394"/>
            <a:ext cx="7903198" cy="5885895"/>
          </a:xfrm>
          <a:prstGeom prst="rect">
            <a:avLst/>
          </a:prstGeom>
          <a:noFill/>
        </p:spPr>
      </p:pic>
    </p:spTree>
    <p:extLst>
      <p:ext uri="{BB962C8B-B14F-4D97-AF65-F5344CB8AC3E}">
        <p14:creationId xmlns:p14="http://schemas.microsoft.com/office/powerpoint/2010/main" val="197173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2404-1431-4EAE-BEE4-E74225CEDBF4}"/>
              </a:ext>
            </a:extLst>
          </p:cNvPr>
          <p:cNvSpPr>
            <a:spLocks noGrp="1"/>
          </p:cNvSpPr>
          <p:nvPr>
            <p:ph type="title"/>
          </p:nvPr>
        </p:nvSpPr>
        <p:spPr/>
        <p:txBody>
          <a:bodyPr/>
          <a:lstStyle/>
          <a:p>
            <a:pPr algn="ctr"/>
            <a:r>
              <a:rPr lang="en-US" u="sng" dirty="0">
                <a:solidFill>
                  <a:schemeClr val="tx1"/>
                </a:solidFill>
              </a:rPr>
              <a:t>Scope 1 Emissions</a:t>
            </a:r>
          </a:p>
        </p:txBody>
      </p:sp>
      <p:sp>
        <p:nvSpPr>
          <p:cNvPr id="3" name="Content Placeholder 2">
            <a:extLst>
              <a:ext uri="{FF2B5EF4-FFF2-40B4-BE49-F238E27FC236}">
                <a16:creationId xmlns:a16="http://schemas.microsoft.com/office/drawing/2014/main" id="{EDA02A1B-8132-4B92-93D9-23123E878601}"/>
              </a:ext>
            </a:extLst>
          </p:cNvPr>
          <p:cNvSpPr>
            <a:spLocks noGrp="1"/>
          </p:cNvSpPr>
          <p:nvPr>
            <p:ph idx="1"/>
          </p:nvPr>
        </p:nvSpPr>
        <p:spPr/>
        <p:txBody>
          <a:bodyPr>
            <a:normAutofit lnSpcReduction="10000"/>
          </a:bodyPr>
          <a:lstStyle/>
          <a:p>
            <a:pPr marL="0" indent="0">
              <a:buNone/>
            </a:pPr>
            <a:r>
              <a:rPr lang="en-US" sz="4000" dirty="0">
                <a:solidFill>
                  <a:schemeClr val="tx1"/>
                </a:solidFill>
              </a:rPr>
              <a:t>Greenhouse Gases Emitted Directly into the atmosphere by business operations.  Examples:</a:t>
            </a:r>
          </a:p>
          <a:p>
            <a:r>
              <a:rPr lang="en-US" sz="4000" dirty="0">
                <a:solidFill>
                  <a:schemeClr val="tx1"/>
                </a:solidFill>
              </a:rPr>
              <a:t>Company Owned Vehicles</a:t>
            </a:r>
          </a:p>
          <a:p>
            <a:r>
              <a:rPr lang="en-US" sz="4000" dirty="0">
                <a:solidFill>
                  <a:schemeClr val="tx1"/>
                </a:solidFill>
              </a:rPr>
              <a:t>Emergency power generators</a:t>
            </a:r>
          </a:p>
          <a:p>
            <a:r>
              <a:rPr lang="en-US" sz="4000" dirty="0">
                <a:solidFill>
                  <a:schemeClr val="tx1"/>
                </a:solidFill>
              </a:rPr>
              <a:t>Leakage from HVAC equipment</a:t>
            </a:r>
          </a:p>
        </p:txBody>
      </p:sp>
    </p:spTree>
    <p:extLst>
      <p:ext uri="{BB962C8B-B14F-4D97-AF65-F5344CB8AC3E}">
        <p14:creationId xmlns:p14="http://schemas.microsoft.com/office/powerpoint/2010/main" val="223979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1F6E-56E2-4350-B6D8-392B6B336E7C}"/>
              </a:ext>
            </a:extLst>
          </p:cNvPr>
          <p:cNvSpPr>
            <a:spLocks noGrp="1"/>
          </p:cNvSpPr>
          <p:nvPr>
            <p:ph type="title"/>
          </p:nvPr>
        </p:nvSpPr>
        <p:spPr/>
        <p:txBody>
          <a:bodyPr/>
          <a:lstStyle/>
          <a:p>
            <a:pPr algn="ctr"/>
            <a:r>
              <a:rPr lang="en-US" u="sng" dirty="0">
                <a:solidFill>
                  <a:schemeClr val="tx1"/>
                </a:solidFill>
              </a:rPr>
              <a:t>Scope 2 Emissions</a:t>
            </a:r>
          </a:p>
        </p:txBody>
      </p:sp>
      <p:sp>
        <p:nvSpPr>
          <p:cNvPr id="3" name="Content Placeholder 2">
            <a:extLst>
              <a:ext uri="{FF2B5EF4-FFF2-40B4-BE49-F238E27FC236}">
                <a16:creationId xmlns:a16="http://schemas.microsoft.com/office/drawing/2014/main" id="{0C99E05F-DA75-48A5-B5B5-DD61B88A8D7A}"/>
              </a:ext>
            </a:extLst>
          </p:cNvPr>
          <p:cNvSpPr>
            <a:spLocks noGrp="1"/>
          </p:cNvSpPr>
          <p:nvPr>
            <p:ph idx="1"/>
          </p:nvPr>
        </p:nvSpPr>
        <p:spPr/>
        <p:txBody>
          <a:bodyPr>
            <a:normAutofit/>
          </a:bodyPr>
          <a:lstStyle/>
          <a:p>
            <a:pPr marL="0" indent="0">
              <a:buNone/>
            </a:pPr>
            <a:r>
              <a:rPr lang="en-US" sz="4000" dirty="0">
                <a:solidFill>
                  <a:schemeClr val="tx1"/>
                </a:solidFill>
              </a:rPr>
              <a:t>Indirect Emissions from Purchasing Energy </a:t>
            </a:r>
          </a:p>
          <a:p>
            <a:r>
              <a:rPr lang="en-US" sz="4000" dirty="0">
                <a:solidFill>
                  <a:schemeClr val="tx1"/>
                </a:solidFill>
              </a:rPr>
              <a:t>Electricity</a:t>
            </a:r>
          </a:p>
          <a:p>
            <a:r>
              <a:rPr lang="en-US" sz="4000" dirty="0">
                <a:solidFill>
                  <a:schemeClr val="tx1"/>
                </a:solidFill>
              </a:rPr>
              <a:t>Steam</a:t>
            </a:r>
          </a:p>
          <a:p>
            <a:r>
              <a:rPr lang="en-US" sz="4000" dirty="0">
                <a:solidFill>
                  <a:schemeClr val="tx1"/>
                </a:solidFill>
              </a:rPr>
              <a:t>Heating and Cooling</a:t>
            </a:r>
          </a:p>
        </p:txBody>
      </p:sp>
    </p:spTree>
    <p:extLst>
      <p:ext uri="{BB962C8B-B14F-4D97-AF65-F5344CB8AC3E}">
        <p14:creationId xmlns:p14="http://schemas.microsoft.com/office/powerpoint/2010/main" val="322373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D21B-7657-4748-B241-0C3EE14CCC4E}"/>
              </a:ext>
            </a:extLst>
          </p:cNvPr>
          <p:cNvSpPr>
            <a:spLocks noGrp="1"/>
          </p:cNvSpPr>
          <p:nvPr>
            <p:ph type="title"/>
          </p:nvPr>
        </p:nvSpPr>
        <p:spPr>
          <a:xfrm>
            <a:off x="1143000" y="341790"/>
            <a:ext cx="8018755" cy="918839"/>
          </a:xfrm>
        </p:spPr>
        <p:txBody>
          <a:bodyPr/>
          <a:lstStyle/>
          <a:p>
            <a:pPr algn="ctr"/>
            <a:r>
              <a:rPr lang="en-US" u="sng" dirty="0">
                <a:solidFill>
                  <a:schemeClr val="tx1"/>
                </a:solidFill>
              </a:rPr>
              <a:t>Scope 3 Emissions</a:t>
            </a:r>
          </a:p>
        </p:txBody>
      </p:sp>
      <p:sp>
        <p:nvSpPr>
          <p:cNvPr id="3" name="Content Placeholder 2">
            <a:extLst>
              <a:ext uri="{FF2B5EF4-FFF2-40B4-BE49-F238E27FC236}">
                <a16:creationId xmlns:a16="http://schemas.microsoft.com/office/drawing/2014/main" id="{94B5556C-FF93-4919-81A3-130C78CFA19C}"/>
              </a:ext>
            </a:extLst>
          </p:cNvPr>
          <p:cNvSpPr>
            <a:spLocks noGrp="1"/>
          </p:cNvSpPr>
          <p:nvPr>
            <p:ph idx="1"/>
          </p:nvPr>
        </p:nvSpPr>
        <p:spPr>
          <a:xfrm>
            <a:off x="1054061" y="1606859"/>
            <a:ext cx="9994939" cy="4811696"/>
          </a:xfrm>
        </p:spPr>
        <p:txBody>
          <a:bodyPr>
            <a:normAutofit fontScale="92500"/>
          </a:bodyPr>
          <a:lstStyle/>
          <a:p>
            <a:pPr marL="0" indent="0">
              <a:buNone/>
            </a:pPr>
            <a:r>
              <a:rPr lang="en-US" sz="3200" dirty="0">
                <a:solidFill>
                  <a:schemeClr val="tx1"/>
                </a:solidFill>
              </a:rPr>
              <a:t>All other indirect emissions that occur in a company’s value chain.  Reporting of any Scope 3 emissions is not required by EPA GHG Protocol.  However, Scope 3 emissions may represent a majority of emissions.</a:t>
            </a:r>
          </a:p>
          <a:p>
            <a:r>
              <a:rPr lang="en-US" sz="3200" dirty="0">
                <a:solidFill>
                  <a:schemeClr val="tx1"/>
                </a:solidFill>
              </a:rPr>
              <a:t>Company Travel</a:t>
            </a:r>
          </a:p>
          <a:p>
            <a:r>
              <a:rPr lang="en-US" sz="3200" dirty="0">
                <a:solidFill>
                  <a:schemeClr val="tx1"/>
                </a:solidFill>
              </a:rPr>
              <a:t>Waste generated</a:t>
            </a:r>
          </a:p>
          <a:p>
            <a:r>
              <a:rPr lang="en-US" sz="3200" dirty="0">
                <a:solidFill>
                  <a:schemeClr val="tx1"/>
                </a:solidFill>
              </a:rPr>
              <a:t>Paper usage/Resources used in production processes</a:t>
            </a:r>
          </a:p>
          <a:p>
            <a:r>
              <a:rPr lang="en-US" sz="3200" dirty="0">
                <a:solidFill>
                  <a:schemeClr val="tx1"/>
                </a:solidFill>
              </a:rPr>
              <a:t>Transportation and packaging of products</a:t>
            </a:r>
          </a:p>
          <a:p>
            <a:endParaRPr lang="en-US" sz="3200" dirty="0">
              <a:solidFill>
                <a:schemeClr val="tx1"/>
              </a:solidFill>
            </a:endParaRPr>
          </a:p>
        </p:txBody>
      </p:sp>
    </p:spTree>
    <p:extLst>
      <p:ext uri="{BB962C8B-B14F-4D97-AF65-F5344CB8AC3E}">
        <p14:creationId xmlns:p14="http://schemas.microsoft.com/office/powerpoint/2010/main" val="317998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251E-17B9-4C6C-999D-A893FC313084}"/>
              </a:ext>
            </a:extLst>
          </p:cNvPr>
          <p:cNvSpPr>
            <a:spLocks noGrp="1"/>
          </p:cNvSpPr>
          <p:nvPr>
            <p:ph type="title"/>
          </p:nvPr>
        </p:nvSpPr>
        <p:spPr/>
        <p:txBody>
          <a:bodyPr/>
          <a:lstStyle/>
          <a:p>
            <a:pPr algn="ctr"/>
            <a:r>
              <a:rPr lang="en-US" dirty="0">
                <a:solidFill>
                  <a:schemeClr val="tx1"/>
                </a:solidFill>
              </a:rPr>
              <a:t>Scope 3 Emissions</a:t>
            </a:r>
          </a:p>
        </p:txBody>
      </p:sp>
      <p:sp>
        <p:nvSpPr>
          <p:cNvPr id="3" name="Content Placeholder 2">
            <a:extLst>
              <a:ext uri="{FF2B5EF4-FFF2-40B4-BE49-F238E27FC236}">
                <a16:creationId xmlns:a16="http://schemas.microsoft.com/office/drawing/2014/main" id="{BE0C4408-F475-4D46-B4C4-ED823AD75A56}"/>
              </a:ext>
            </a:extLst>
          </p:cNvPr>
          <p:cNvSpPr>
            <a:spLocks noGrp="1"/>
          </p:cNvSpPr>
          <p:nvPr>
            <p:ph idx="1"/>
          </p:nvPr>
        </p:nvSpPr>
        <p:spPr/>
        <p:txBody>
          <a:bodyPr>
            <a:normAutofit/>
          </a:bodyPr>
          <a:lstStyle/>
          <a:p>
            <a:r>
              <a:rPr lang="en-US" sz="3200" dirty="0">
                <a:solidFill>
                  <a:schemeClr val="tx1"/>
                </a:solidFill>
              </a:rPr>
              <a:t>Nestle’s Scope 3 Emissions are 95% of total emissions </a:t>
            </a:r>
          </a:p>
          <a:p>
            <a:r>
              <a:rPr lang="en-US" sz="3200" dirty="0">
                <a:solidFill>
                  <a:schemeClr val="tx1"/>
                </a:solidFill>
              </a:rPr>
              <a:t>Amazon’s Scope 3 Emissions are 79% of total emissions</a:t>
            </a:r>
          </a:p>
        </p:txBody>
      </p:sp>
    </p:spTree>
    <p:extLst>
      <p:ext uri="{BB962C8B-B14F-4D97-AF65-F5344CB8AC3E}">
        <p14:creationId xmlns:p14="http://schemas.microsoft.com/office/powerpoint/2010/main" val="1483189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06F2-F64A-4BC7-AB7B-91085C683C3E}"/>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Emission Scopes</a:t>
            </a:r>
          </a:p>
        </p:txBody>
      </p:sp>
      <p:pic>
        <p:nvPicPr>
          <p:cNvPr id="4" name="Content Placeholder 3" descr="scope 1 2 and 3 diagram">
            <a:extLst>
              <a:ext uri="{FF2B5EF4-FFF2-40B4-BE49-F238E27FC236}">
                <a16:creationId xmlns:a16="http://schemas.microsoft.com/office/drawing/2014/main" id="{7AB1A3F0-86A4-4BAD-9EF2-C935C8F8C52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648722" y="479394"/>
            <a:ext cx="7903198" cy="5885895"/>
          </a:xfrm>
          <a:prstGeom prst="rect">
            <a:avLst/>
          </a:prstGeom>
          <a:noFill/>
        </p:spPr>
      </p:pic>
    </p:spTree>
    <p:extLst>
      <p:ext uri="{BB962C8B-B14F-4D97-AF65-F5344CB8AC3E}">
        <p14:creationId xmlns:p14="http://schemas.microsoft.com/office/powerpoint/2010/main" val="3153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79682E-F9FC-4FD2-B747-1D9F115D1583}"/>
              </a:ext>
            </a:extLst>
          </p:cNvPr>
          <p:cNvSpPr>
            <a:spLocks noGrp="1"/>
          </p:cNvSpPr>
          <p:nvPr>
            <p:ph type="title"/>
          </p:nvPr>
        </p:nvSpPr>
        <p:spPr>
          <a:xfrm>
            <a:off x="3970815" y="533802"/>
            <a:ext cx="6019601" cy="3668328"/>
          </a:xfrm>
        </p:spPr>
        <p:txBody>
          <a:bodyPr vert="horz" lIns="91440" tIns="45720" rIns="91440" bIns="45720" rtlCol="0" anchor="b">
            <a:normAutofit/>
          </a:bodyPr>
          <a:lstStyle/>
          <a:p>
            <a:pPr algn="ctr">
              <a:lnSpc>
                <a:spcPct val="85000"/>
              </a:lnSpc>
            </a:pPr>
            <a:r>
              <a:rPr lang="en-US" sz="4500" b="1" cap="all" dirty="0">
                <a:solidFill>
                  <a:srgbClr val="FFFFFF"/>
                </a:solidFill>
              </a:rPr>
              <a:t>Why is it important to know GHG Emission Sources?</a:t>
            </a:r>
          </a:p>
        </p:txBody>
      </p:sp>
      <p:pic>
        <p:nvPicPr>
          <p:cNvPr id="10" name="Graphic 9" descr="Windmill">
            <a:extLst>
              <a:ext uri="{FF2B5EF4-FFF2-40B4-BE49-F238E27FC236}">
                <a16:creationId xmlns:a16="http://schemas.microsoft.com/office/drawing/2014/main" id="{92977EC8-E9CA-4D91-8AF1-778C73DD21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065" y="1860302"/>
            <a:ext cx="3135414" cy="3135414"/>
          </a:xfrm>
          <a:prstGeom prst="rect">
            <a:avLst/>
          </a:prstGeom>
        </p:spPr>
      </p:pic>
    </p:spTree>
    <p:extLst>
      <p:ext uri="{BB962C8B-B14F-4D97-AF65-F5344CB8AC3E}">
        <p14:creationId xmlns:p14="http://schemas.microsoft.com/office/powerpoint/2010/main" val="1698246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8D26CFF-436B-4F2A-BBFC-0EA176C862A6}"/>
              </a:ext>
            </a:extLst>
          </p:cNvPr>
          <p:cNvSpPr>
            <a:spLocks noGrp="1"/>
          </p:cNvSpPr>
          <p:nvPr>
            <p:ph type="title"/>
          </p:nvPr>
        </p:nvSpPr>
        <p:spPr>
          <a:xfrm>
            <a:off x="677334" y="609600"/>
            <a:ext cx="8596668" cy="1320800"/>
          </a:xfrm>
        </p:spPr>
        <p:txBody>
          <a:bodyPr>
            <a:normAutofit/>
          </a:bodyPr>
          <a:lstStyle/>
          <a:p>
            <a:r>
              <a:rPr lang="en-US" dirty="0"/>
              <a:t>Introduction</a:t>
            </a:r>
          </a:p>
        </p:txBody>
      </p:sp>
      <p:sp>
        <p:nvSpPr>
          <p:cNvPr id="3" name="Content Placeholder 2">
            <a:extLst>
              <a:ext uri="{FF2B5EF4-FFF2-40B4-BE49-F238E27FC236}">
                <a16:creationId xmlns:a16="http://schemas.microsoft.com/office/drawing/2014/main" id="{79635909-9667-4891-818B-110F797BBDE1}"/>
              </a:ext>
            </a:extLst>
          </p:cNvPr>
          <p:cNvSpPr>
            <a:spLocks noGrp="1"/>
          </p:cNvSpPr>
          <p:nvPr>
            <p:ph idx="1"/>
          </p:nvPr>
        </p:nvSpPr>
        <p:spPr>
          <a:xfrm>
            <a:off x="677334" y="2160589"/>
            <a:ext cx="8596668" cy="3880773"/>
          </a:xfrm>
        </p:spPr>
        <p:txBody>
          <a:bodyPr>
            <a:noAutofit/>
          </a:bodyPr>
          <a:lstStyle/>
          <a:p>
            <a:pPr marL="45720" indent="0">
              <a:buNone/>
            </a:pPr>
            <a:r>
              <a:rPr lang="en-US" sz="2800" dirty="0"/>
              <a:t>Russell Peacock- Senior Director, Facility Operations and Property Management, Florida Blue/</a:t>
            </a:r>
            <a:r>
              <a:rPr lang="en-US" sz="2800" dirty="0" err="1"/>
              <a:t>GuideWell</a:t>
            </a:r>
            <a:r>
              <a:rPr lang="en-US" sz="2800" dirty="0"/>
              <a:t> for 15 years</a:t>
            </a:r>
          </a:p>
          <a:p>
            <a:pPr marL="45720" indent="0">
              <a:buNone/>
            </a:pPr>
            <a:r>
              <a:rPr lang="en-US" sz="2800" dirty="0"/>
              <a:t>Manage approximately 5 million square feet owned/leased property</a:t>
            </a:r>
          </a:p>
          <a:p>
            <a:pPr marL="45720" indent="0">
              <a:buNone/>
            </a:pPr>
            <a:r>
              <a:rPr lang="en-US" sz="2800" dirty="0"/>
              <a:t>Reduced Total GHG Emissions by 61% in 7 years</a:t>
            </a:r>
          </a:p>
          <a:p>
            <a:pPr marL="45720" indent="0">
              <a:buNone/>
            </a:pPr>
            <a:r>
              <a:rPr lang="en-US" sz="2800" dirty="0"/>
              <a:t>Corporate Campus Energy reduction by 53%. Energy cost reduction over 1  million annually</a:t>
            </a:r>
          </a:p>
        </p:txBody>
      </p:sp>
    </p:spTree>
    <p:extLst>
      <p:ext uri="{BB962C8B-B14F-4D97-AF65-F5344CB8AC3E}">
        <p14:creationId xmlns:p14="http://schemas.microsoft.com/office/powerpoint/2010/main" val="425103102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D75A-4B6E-43A5-AFE8-9136230C6B25}"/>
              </a:ext>
            </a:extLst>
          </p:cNvPr>
          <p:cNvSpPr>
            <a:spLocks noGrp="1"/>
          </p:cNvSpPr>
          <p:nvPr>
            <p:ph type="title"/>
          </p:nvPr>
        </p:nvSpPr>
        <p:spPr/>
        <p:txBody>
          <a:bodyPr/>
          <a:lstStyle/>
          <a:p>
            <a:pPr algn="ctr"/>
            <a:r>
              <a:rPr lang="en-US" dirty="0"/>
              <a:t>Reduce Emissions</a:t>
            </a:r>
          </a:p>
        </p:txBody>
      </p:sp>
      <p:sp>
        <p:nvSpPr>
          <p:cNvPr id="3" name="Content Placeholder 2">
            <a:extLst>
              <a:ext uri="{FF2B5EF4-FFF2-40B4-BE49-F238E27FC236}">
                <a16:creationId xmlns:a16="http://schemas.microsoft.com/office/drawing/2014/main" id="{227AB26F-696F-4021-913E-B8A4D770736E}"/>
              </a:ext>
            </a:extLst>
          </p:cNvPr>
          <p:cNvSpPr>
            <a:spLocks noGrp="1"/>
          </p:cNvSpPr>
          <p:nvPr>
            <p:ph idx="1"/>
          </p:nvPr>
        </p:nvSpPr>
        <p:spPr/>
        <p:txBody>
          <a:bodyPr>
            <a:normAutofit fontScale="92500"/>
          </a:bodyPr>
          <a:lstStyle/>
          <a:p>
            <a:r>
              <a:rPr lang="en-US" sz="3200" spc="35" dirty="0">
                <a:solidFill>
                  <a:srgbClr val="53565A"/>
                </a:solidFill>
                <a:effectLst/>
                <a:latin typeface="Times New Roman" panose="02020603050405020304" pitchFamily="18" charset="0"/>
                <a:ea typeface="Times New Roman" panose="02020603050405020304" pitchFamily="18" charset="0"/>
              </a:rPr>
              <a:t>The first priority of facilities committed to climate neutrality must be to internally reduce Greenhouse Gas (GHG) emissions to the greatest extent possible through improved business processes, energy conservation measures and the installation of onsite renewable energy generation, or by purchasing green power through power purchase agreements.</a:t>
            </a:r>
            <a:endParaRPr lang="en-US" sz="3200" dirty="0"/>
          </a:p>
        </p:txBody>
      </p:sp>
    </p:spTree>
    <p:extLst>
      <p:ext uri="{BB962C8B-B14F-4D97-AF65-F5344CB8AC3E}">
        <p14:creationId xmlns:p14="http://schemas.microsoft.com/office/powerpoint/2010/main" val="239726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9" name="Straight Connector 28">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1"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881673AC-491B-49DA-83A0-8AC4350461BC}"/>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a:t>GuideWell’s Emission Pie Chart</a:t>
            </a:r>
          </a:p>
        </p:txBody>
      </p:sp>
      <p:sp>
        <p:nvSpPr>
          <p:cNvPr id="6" name="Text Placeholder 5">
            <a:extLst>
              <a:ext uri="{FF2B5EF4-FFF2-40B4-BE49-F238E27FC236}">
                <a16:creationId xmlns:a16="http://schemas.microsoft.com/office/drawing/2014/main" id="{FE43852B-40AC-4A74-844E-9AE508A87F77}"/>
              </a:ext>
            </a:extLst>
          </p:cNvPr>
          <p:cNvSpPr>
            <a:spLocks noGrp="1"/>
          </p:cNvSpPr>
          <p:nvPr>
            <p:ph type="body" sz="half" idx="2"/>
          </p:nvPr>
        </p:nvSpPr>
        <p:spPr>
          <a:xfrm>
            <a:off x="7128434" y="1046827"/>
            <a:ext cx="2934714" cy="3880773"/>
          </a:xfrm>
        </p:spPr>
        <p:txBody>
          <a:bodyPr vert="horz" lIns="91440" tIns="45720" rIns="91440" bIns="45720" rtlCol="0">
            <a:normAutofit/>
          </a:bodyPr>
          <a:lstStyle/>
          <a:p>
            <a:pPr indent="-228600">
              <a:buFont typeface="Wingdings 3" charset="2"/>
              <a:buChar char=""/>
            </a:pPr>
            <a:r>
              <a:rPr lang="en-US" sz="1600" dirty="0"/>
              <a:t>Scope 2 Emissions are 93% of total Scope 1 and Scope 2</a:t>
            </a:r>
          </a:p>
          <a:p>
            <a:pPr indent="-228600">
              <a:buFont typeface="Wingdings 3" charset="2"/>
              <a:buChar char=""/>
            </a:pPr>
            <a:endParaRPr lang="en-US" sz="1600" dirty="0"/>
          </a:p>
          <a:p>
            <a:pPr indent="-228600">
              <a:buFont typeface="Wingdings 3" charset="2"/>
              <a:buChar char=""/>
            </a:pPr>
            <a:r>
              <a:rPr lang="en-US" sz="1600" dirty="0"/>
              <a:t>Mobile combustion is 3%</a:t>
            </a:r>
          </a:p>
          <a:p>
            <a:pPr indent="-228600">
              <a:buFont typeface="Wingdings 3" charset="2"/>
              <a:buChar char=""/>
            </a:pPr>
            <a:r>
              <a:rPr lang="en-US" sz="1600" dirty="0"/>
              <a:t>Fugitive (HVAC) is 1.5%</a:t>
            </a:r>
          </a:p>
          <a:p>
            <a:pPr indent="-228600">
              <a:buFont typeface="Wingdings 3" charset="2"/>
              <a:buChar char=""/>
            </a:pPr>
            <a:r>
              <a:rPr lang="en-US" sz="1600" dirty="0"/>
              <a:t>Stationary is .5%</a:t>
            </a:r>
          </a:p>
          <a:p>
            <a:pPr indent="-228600">
              <a:buFont typeface="Wingdings 3" charset="2"/>
              <a:buChar char=""/>
            </a:pPr>
            <a:r>
              <a:rPr lang="en-US" sz="1600" dirty="0"/>
              <a:t>Scope 3 is 2%</a:t>
            </a:r>
          </a:p>
        </p:txBody>
      </p:sp>
      <p:pic>
        <p:nvPicPr>
          <p:cNvPr id="11" name="Picture Placeholder 10">
            <a:extLst>
              <a:ext uri="{FF2B5EF4-FFF2-40B4-BE49-F238E27FC236}">
                <a16:creationId xmlns:a16="http://schemas.microsoft.com/office/drawing/2014/main" id="{CCE8B650-2A62-BC5B-947F-FD0C32CA8DC7}"/>
              </a:ext>
            </a:extLst>
          </p:cNvPr>
          <p:cNvPicPr>
            <a:picLocks noGrp="1" noChangeAspect="1"/>
          </p:cNvPicPr>
          <p:nvPr>
            <p:ph type="pic" idx="1"/>
          </p:nvPr>
        </p:nvPicPr>
        <p:blipFill>
          <a:blip r:embed="rId2"/>
          <a:srcRect t="288" b="288"/>
          <a:stretch>
            <a:fillRect/>
          </a:stretch>
        </p:blipFill>
        <p:spPr>
          <a:xfrm>
            <a:off x="299509" y="219408"/>
            <a:ext cx="6786562" cy="5535612"/>
          </a:xfrm>
          <a:prstGeom prst="rect">
            <a:avLst/>
          </a:prstGeom>
        </p:spPr>
      </p:pic>
    </p:spTree>
    <p:extLst>
      <p:ext uri="{BB962C8B-B14F-4D97-AF65-F5344CB8AC3E}">
        <p14:creationId xmlns:p14="http://schemas.microsoft.com/office/powerpoint/2010/main" val="284921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6401-7B00-476F-96DC-01D1739ECC9E}"/>
              </a:ext>
            </a:extLst>
          </p:cNvPr>
          <p:cNvSpPr>
            <a:spLocks noGrp="1"/>
          </p:cNvSpPr>
          <p:nvPr>
            <p:ph type="title"/>
          </p:nvPr>
        </p:nvSpPr>
        <p:spPr>
          <a:xfrm>
            <a:off x="1143000" y="485030"/>
            <a:ext cx="9875520" cy="1605500"/>
          </a:xfrm>
        </p:spPr>
        <p:txBody>
          <a:bodyPr>
            <a:normAutofit/>
          </a:bodyPr>
          <a:lstStyle/>
          <a:p>
            <a:pPr algn="ctr"/>
            <a:r>
              <a:rPr lang="en-US" dirty="0"/>
              <a:t>Scope 2 Emissions</a:t>
            </a:r>
          </a:p>
        </p:txBody>
      </p:sp>
      <p:sp>
        <p:nvSpPr>
          <p:cNvPr id="3" name="Content Placeholder 2">
            <a:extLst>
              <a:ext uri="{FF2B5EF4-FFF2-40B4-BE49-F238E27FC236}">
                <a16:creationId xmlns:a16="http://schemas.microsoft.com/office/drawing/2014/main" id="{ACB7CC23-83F5-4BCA-8316-A100ABFAD493}"/>
              </a:ext>
            </a:extLst>
          </p:cNvPr>
          <p:cNvSpPr>
            <a:spLocks noGrp="1"/>
          </p:cNvSpPr>
          <p:nvPr>
            <p:ph idx="1"/>
          </p:nvPr>
        </p:nvSpPr>
        <p:spPr>
          <a:xfrm>
            <a:off x="146406" y="1287780"/>
            <a:ext cx="9872871" cy="3243469"/>
          </a:xfrm>
        </p:spPr>
        <p:txBody>
          <a:bodyPr>
            <a:normAutofit lnSpcReduction="10000"/>
          </a:bodyPr>
          <a:lstStyle/>
          <a:p>
            <a:pPr marL="0" indent="0">
              <a:buNone/>
            </a:pPr>
            <a:r>
              <a:rPr lang="en-US" sz="3200" dirty="0">
                <a:solidFill>
                  <a:schemeClr val="tx1"/>
                </a:solidFill>
              </a:rPr>
              <a:t>For most organizations, Scope 2 Emissions make up 80 to 90 percent of their carbon footprint when measuring Scope 1 and 2.  So, when mapping out a plan for greenhouse gas emissions reductions, up to and including neutrality, organizations should make every effort to avoid indirect emissions by reducing energy produced by fossil fuels.</a:t>
            </a:r>
          </a:p>
        </p:txBody>
      </p:sp>
    </p:spTree>
    <p:extLst>
      <p:ext uri="{BB962C8B-B14F-4D97-AF65-F5344CB8AC3E}">
        <p14:creationId xmlns:p14="http://schemas.microsoft.com/office/powerpoint/2010/main" val="2726925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909BC-FAB1-4EBF-B8C0-FFC22C4AEFBD}"/>
              </a:ext>
            </a:extLst>
          </p:cNvPr>
          <p:cNvSpPr>
            <a:spLocks noGrp="1"/>
          </p:cNvSpPr>
          <p:nvPr>
            <p:ph type="title"/>
          </p:nvPr>
        </p:nvSpPr>
        <p:spPr>
          <a:xfrm>
            <a:off x="677334" y="609600"/>
            <a:ext cx="8596668" cy="1320800"/>
          </a:xfrm>
        </p:spPr>
        <p:txBody>
          <a:bodyPr>
            <a:normAutofit/>
          </a:bodyPr>
          <a:lstStyle/>
          <a:p>
            <a:r>
              <a:rPr lang="en-US" err="1"/>
              <a:t>GuideWell’s</a:t>
            </a:r>
            <a:r>
              <a:rPr lang="en-US"/>
              <a:t> GHG Reduction Successes</a:t>
            </a:r>
            <a:br>
              <a:rPr lang="en-US"/>
            </a:br>
            <a:r>
              <a:rPr lang="en-US"/>
              <a:t>61% Reduction in 7 years</a:t>
            </a:r>
          </a:p>
        </p:txBody>
      </p:sp>
      <p:graphicFrame>
        <p:nvGraphicFramePr>
          <p:cNvPr id="5" name="Content Placeholder 4">
            <a:extLst>
              <a:ext uri="{FF2B5EF4-FFF2-40B4-BE49-F238E27FC236}">
                <a16:creationId xmlns:a16="http://schemas.microsoft.com/office/drawing/2014/main" id="{4EB29FF4-67F7-8E24-85F5-299395BDD427}"/>
              </a:ext>
            </a:extLst>
          </p:cNvPr>
          <p:cNvGraphicFramePr>
            <a:graphicFrameLocks noGrp="1"/>
          </p:cNvGraphicFramePr>
          <p:nvPr>
            <p:ph idx="1"/>
            <p:extLst>
              <p:ext uri="{D42A27DB-BD31-4B8C-83A1-F6EECF244321}">
                <p14:modId xmlns:p14="http://schemas.microsoft.com/office/powerpoint/2010/main" val="1493329218"/>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4616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09E228C-6316-4F3A-9171-4FE7C3503301}"/>
              </a:ext>
            </a:extLst>
          </p:cNvPr>
          <p:cNvGraphicFramePr>
            <a:graphicFrameLocks/>
          </p:cNvGraphicFramePr>
          <p:nvPr>
            <p:extLst>
              <p:ext uri="{D42A27DB-BD31-4B8C-83A1-F6EECF244321}">
                <p14:modId xmlns:p14="http://schemas.microsoft.com/office/powerpoint/2010/main" val="827049769"/>
              </p:ext>
            </p:extLst>
          </p:nvPr>
        </p:nvGraphicFramePr>
        <p:xfrm>
          <a:off x="222069" y="757645"/>
          <a:ext cx="10776857" cy="5473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1565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ABCDB6-5DA2-4CC9-8359-634C1C400B93}"/>
              </a:ext>
            </a:extLst>
          </p:cNvPr>
          <p:cNvSpPr>
            <a:spLocks noGrp="1"/>
          </p:cNvSpPr>
          <p:nvPr>
            <p:ph type="title"/>
          </p:nvPr>
        </p:nvSpPr>
        <p:spPr>
          <a:xfrm>
            <a:off x="652481" y="1382486"/>
            <a:ext cx="3547581" cy="4093028"/>
          </a:xfrm>
        </p:spPr>
        <p:txBody>
          <a:bodyPr anchor="ctr">
            <a:normAutofit/>
          </a:bodyPr>
          <a:lstStyle/>
          <a:p>
            <a:r>
              <a:rPr lang="en-US" sz="4400"/>
              <a:t>Energy Reduction on Deerwood Campus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76797CC-23F1-2527-22AD-E194291D6A20}"/>
              </a:ext>
            </a:extLst>
          </p:cNvPr>
          <p:cNvGraphicFramePr>
            <a:graphicFrameLocks noGrp="1"/>
          </p:cNvGraphicFramePr>
          <p:nvPr>
            <p:ph idx="1"/>
            <p:extLst>
              <p:ext uri="{D42A27DB-BD31-4B8C-83A1-F6EECF244321}">
                <p14:modId xmlns:p14="http://schemas.microsoft.com/office/powerpoint/2010/main" val="191665462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1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7F8C3-F978-4CB0-944A-34B53696462C}"/>
              </a:ext>
            </a:extLst>
          </p:cNvPr>
          <p:cNvSpPr>
            <a:spLocks noGrp="1"/>
          </p:cNvSpPr>
          <p:nvPr>
            <p:ph type="title"/>
          </p:nvPr>
        </p:nvSpPr>
        <p:spPr>
          <a:xfrm>
            <a:off x="1077921" y="1188637"/>
            <a:ext cx="4404009" cy="4480726"/>
          </a:xfrm>
        </p:spPr>
        <p:txBody>
          <a:bodyPr>
            <a:normAutofit fontScale="90000"/>
          </a:bodyPr>
          <a:lstStyle/>
          <a:p>
            <a:pPr algn="ctr"/>
            <a:r>
              <a:rPr lang="en-US" sz="6600" dirty="0">
                <a:solidFill>
                  <a:schemeClr val="tx1"/>
                </a:solidFill>
              </a:rPr>
              <a:t>Jacksonville Electric</a:t>
            </a:r>
            <a:br>
              <a:rPr lang="en-US" sz="6600" dirty="0">
                <a:solidFill>
                  <a:schemeClr val="tx1"/>
                </a:solidFill>
              </a:rPr>
            </a:br>
            <a:r>
              <a:rPr lang="en-US" sz="6600" dirty="0">
                <a:solidFill>
                  <a:schemeClr val="tx1"/>
                </a:solidFill>
              </a:rPr>
              <a:t>Authority</a:t>
            </a:r>
            <a:br>
              <a:rPr lang="en-US" sz="6600" dirty="0">
                <a:solidFill>
                  <a:schemeClr val="tx1"/>
                </a:solidFill>
              </a:rPr>
            </a:br>
            <a:r>
              <a:rPr lang="en-US" sz="6600" dirty="0">
                <a:solidFill>
                  <a:schemeClr val="tx1"/>
                </a:solidFill>
              </a:rPr>
              <a:t>Energy Rebates</a:t>
            </a:r>
          </a:p>
        </p:txBody>
      </p:sp>
      <p:sp>
        <p:nvSpPr>
          <p:cNvPr id="3" name="Content Placeholder 2">
            <a:extLst>
              <a:ext uri="{FF2B5EF4-FFF2-40B4-BE49-F238E27FC236}">
                <a16:creationId xmlns:a16="http://schemas.microsoft.com/office/drawing/2014/main" id="{00177AFF-A9AB-4BD5-9847-CAE7AE70C9AA}"/>
              </a:ext>
            </a:extLst>
          </p:cNvPr>
          <p:cNvSpPr>
            <a:spLocks noGrp="1"/>
          </p:cNvSpPr>
          <p:nvPr>
            <p:ph idx="1"/>
          </p:nvPr>
        </p:nvSpPr>
        <p:spPr>
          <a:xfrm>
            <a:off x="6253480" y="1855347"/>
            <a:ext cx="4404009" cy="3147306"/>
          </a:xfrm>
        </p:spPr>
        <p:txBody>
          <a:bodyPr anchor="ctr">
            <a:noAutofit/>
          </a:bodyPr>
          <a:lstStyle/>
          <a:p>
            <a:r>
              <a:rPr lang="en-US" sz="3200" dirty="0"/>
              <a:t>GuideWell has received over $400,000 in rebates from JEA through the JEA HVAC, Refrigeration and Lighting Rebate Programs. </a:t>
            </a:r>
          </a:p>
        </p:txBody>
      </p:sp>
    </p:spTree>
    <p:extLst>
      <p:ext uri="{BB962C8B-B14F-4D97-AF65-F5344CB8AC3E}">
        <p14:creationId xmlns:p14="http://schemas.microsoft.com/office/powerpoint/2010/main" val="103974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F29A-4B41-4EAC-A6C9-0E44E89D0AA2}"/>
              </a:ext>
            </a:extLst>
          </p:cNvPr>
          <p:cNvSpPr>
            <a:spLocks noGrp="1"/>
          </p:cNvSpPr>
          <p:nvPr>
            <p:ph type="title"/>
          </p:nvPr>
        </p:nvSpPr>
        <p:spPr>
          <a:xfrm>
            <a:off x="1981200" y="304800"/>
            <a:ext cx="8229600" cy="1143000"/>
          </a:xfrm>
        </p:spPr>
        <p:txBody>
          <a:bodyPr/>
          <a:lstStyle/>
          <a:p>
            <a:pPr algn="ctr"/>
            <a:r>
              <a:rPr lang="en-US" dirty="0"/>
              <a:t>Renewable Energy</a:t>
            </a:r>
          </a:p>
        </p:txBody>
      </p:sp>
      <p:sp>
        <p:nvSpPr>
          <p:cNvPr id="3" name="Content Placeholder 2">
            <a:extLst>
              <a:ext uri="{FF2B5EF4-FFF2-40B4-BE49-F238E27FC236}">
                <a16:creationId xmlns:a16="http://schemas.microsoft.com/office/drawing/2014/main" id="{89B63A20-D662-4E11-B5E9-EF66006383CD}"/>
              </a:ext>
            </a:extLst>
          </p:cNvPr>
          <p:cNvSpPr>
            <a:spLocks noGrp="1"/>
          </p:cNvSpPr>
          <p:nvPr>
            <p:ph idx="1"/>
          </p:nvPr>
        </p:nvSpPr>
        <p:spPr>
          <a:xfrm>
            <a:off x="3217807" y="1983323"/>
            <a:ext cx="2336125" cy="3220597"/>
          </a:xfrm>
        </p:spPr>
        <p:txBody>
          <a:bodyPr/>
          <a:lstStyle/>
          <a:p>
            <a:endParaRPr lang="en-US" dirty="0"/>
          </a:p>
        </p:txBody>
      </p:sp>
      <p:pic>
        <p:nvPicPr>
          <p:cNvPr id="4" name="Picture 3">
            <a:extLst>
              <a:ext uri="{FF2B5EF4-FFF2-40B4-BE49-F238E27FC236}">
                <a16:creationId xmlns:a16="http://schemas.microsoft.com/office/drawing/2014/main" id="{7EC907E9-59CF-4071-8459-8C3F14FE9121}"/>
              </a:ext>
            </a:extLst>
          </p:cNvPr>
          <p:cNvPicPr>
            <a:picLocks noChangeAspect="1"/>
          </p:cNvPicPr>
          <p:nvPr/>
        </p:nvPicPr>
        <p:blipFill>
          <a:blip r:embed="rId3"/>
          <a:stretch>
            <a:fillRect/>
          </a:stretch>
        </p:blipFill>
        <p:spPr>
          <a:xfrm>
            <a:off x="1914161" y="1654080"/>
            <a:ext cx="3557356" cy="2359713"/>
          </a:xfrm>
          <a:prstGeom prst="rect">
            <a:avLst/>
          </a:prstGeom>
        </p:spPr>
      </p:pic>
      <p:pic>
        <p:nvPicPr>
          <p:cNvPr id="5" name="Picture 4">
            <a:extLst>
              <a:ext uri="{FF2B5EF4-FFF2-40B4-BE49-F238E27FC236}">
                <a16:creationId xmlns:a16="http://schemas.microsoft.com/office/drawing/2014/main" id="{5CCECFF8-148F-4B8B-9BB0-4261BD9B7103}"/>
              </a:ext>
            </a:extLst>
          </p:cNvPr>
          <p:cNvPicPr>
            <a:picLocks noChangeAspect="1"/>
          </p:cNvPicPr>
          <p:nvPr/>
        </p:nvPicPr>
        <p:blipFill>
          <a:blip r:embed="rId4"/>
          <a:stretch>
            <a:fillRect/>
          </a:stretch>
        </p:blipFill>
        <p:spPr>
          <a:xfrm>
            <a:off x="1939989" y="4024823"/>
            <a:ext cx="3557357" cy="1876534"/>
          </a:xfrm>
          <a:prstGeom prst="rect">
            <a:avLst/>
          </a:prstGeom>
        </p:spPr>
      </p:pic>
      <p:pic>
        <p:nvPicPr>
          <p:cNvPr id="6" name="Picture 5">
            <a:extLst>
              <a:ext uri="{FF2B5EF4-FFF2-40B4-BE49-F238E27FC236}">
                <a16:creationId xmlns:a16="http://schemas.microsoft.com/office/drawing/2014/main" id="{784C0764-4573-47DA-80FF-DF4EDEF52452}"/>
              </a:ext>
            </a:extLst>
          </p:cNvPr>
          <p:cNvPicPr>
            <a:picLocks noChangeAspect="1"/>
          </p:cNvPicPr>
          <p:nvPr/>
        </p:nvPicPr>
        <p:blipFill>
          <a:blip r:embed="rId5"/>
          <a:stretch>
            <a:fillRect/>
          </a:stretch>
        </p:blipFill>
        <p:spPr>
          <a:xfrm>
            <a:off x="5560412" y="1612900"/>
            <a:ext cx="4717427" cy="2349500"/>
          </a:xfrm>
          <a:prstGeom prst="rect">
            <a:avLst/>
          </a:prstGeom>
        </p:spPr>
      </p:pic>
      <p:pic>
        <p:nvPicPr>
          <p:cNvPr id="7" name="Picture 6">
            <a:extLst>
              <a:ext uri="{FF2B5EF4-FFF2-40B4-BE49-F238E27FC236}">
                <a16:creationId xmlns:a16="http://schemas.microsoft.com/office/drawing/2014/main" id="{2D642F6D-C215-45A8-9F6F-55C71F89784D}"/>
              </a:ext>
            </a:extLst>
          </p:cNvPr>
          <p:cNvPicPr>
            <a:picLocks noChangeAspect="1"/>
          </p:cNvPicPr>
          <p:nvPr/>
        </p:nvPicPr>
        <p:blipFill>
          <a:blip r:embed="rId6"/>
          <a:stretch>
            <a:fillRect/>
          </a:stretch>
        </p:blipFill>
        <p:spPr>
          <a:xfrm>
            <a:off x="7407272" y="4114800"/>
            <a:ext cx="2866748" cy="1905000"/>
          </a:xfrm>
          <a:prstGeom prst="rect">
            <a:avLst/>
          </a:prstGeom>
        </p:spPr>
      </p:pic>
      <p:pic>
        <p:nvPicPr>
          <p:cNvPr id="8" name="Picture 7">
            <a:extLst>
              <a:ext uri="{FF2B5EF4-FFF2-40B4-BE49-F238E27FC236}">
                <a16:creationId xmlns:a16="http://schemas.microsoft.com/office/drawing/2014/main" id="{BDD1DD26-C0D6-4F86-8D79-521D8CF56EAB}"/>
              </a:ext>
            </a:extLst>
          </p:cNvPr>
          <p:cNvPicPr>
            <a:picLocks noChangeAspect="1"/>
          </p:cNvPicPr>
          <p:nvPr/>
        </p:nvPicPr>
        <p:blipFill>
          <a:blip r:embed="rId7"/>
          <a:stretch>
            <a:fillRect/>
          </a:stretch>
        </p:blipFill>
        <p:spPr>
          <a:xfrm>
            <a:off x="5572073" y="4024823"/>
            <a:ext cx="1703886" cy="1905000"/>
          </a:xfrm>
          <a:prstGeom prst="rect">
            <a:avLst/>
          </a:prstGeom>
        </p:spPr>
      </p:pic>
      <p:pic>
        <p:nvPicPr>
          <p:cNvPr id="10" name="Picture 9">
            <a:extLst>
              <a:ext uri="{FF2B5EF4-FFF2-40B4-BE49-F238E27FC236}">
                <a16:creationId xmlns:a16="http://schemas.microsoft.com/office/drawing/2014/main" id="{84BC6AC8-D529-4734-8C09-FCC9676E4ACE}"/>
              </a:ext>
            </a:extLst>
          </p:cNvPr>
          <p:cNvPicPr>
            <a:picLocks noChangeAspect="1"/>
          </p:cNvPicPr>
          <p:nvPr/>
        </p:nvPicPr>
        <p:blipFill>
          <a:blip r:embed="rId8"/>
          <a:stretch>
            <a:fillRect/>
          </a:stretch>
        </p:blipFill>
        <p:spPr>
          <a:xfrm>
            <a:off x="3759876" y="3660976"/>
            <a:ext cx="1515596" cy="1577598"/>
          </a:xfrm>
          <a:prstGeom prst="rect">
            <a:avLst/>
          </a:prstGeom>
        </p:spPr>
      </p:pic>
      <p:sp>
        <p:nvSpPr>
          <p:cNvPr id="9" name="TextBox 8">
            <a:extLst>
              <a:ext uri="{FF2B5EF4-FFF2-40B4-BE49-F238E27FC236}">
                <a16:creationId xmlns:a16="http://schemas.microsoft.com/office/drawing/2014/main" id="{90A3173B-A81E-407E-85E9-9F8C01A1E476}"/>
              </a:ext>
            </a:extLst>
          </p:cNvPr>
          <p:cNvSpPr txBox="1"/>
          <p:nvPr/>
        </p:nvSpPr>
        <p:spPr>
          <a:xfrm>
            <a:off x="1981199" y="1189822"/>
            <a:ext cx="1778676" cy="461665"/>
          </a:xfrm>
          <a:prstGeom prst="rect">
            <a:avLst/>
          </a:prstGeom>
          <a:noFill/>
        </p:spPr>
        <p:txBody>
          <a:bodyPr wrap="square" rtlCol="0">
            <a:spAutoFit/>
          </a:bodyPr>
          <a:lstStyle/>
          <a:p>
            <a:r>
              <a:rPr lang="en-US" sz="2400" b="1" dirty="0"/>
              <a:t>Wind</a:t>
            </a:r>
          </a:p>
        </p:txBody>
      </p:sp>
      <p:sp>
        <p:nvSpPr>
          <p:cNvPr id="12" name="TextBox 11">
            <a:extLst>
              <a:ext uri="{FF2B5EF4-FFF2-40B4-BE49-F238E27FC236}">
                <a16:creationId xmlns:a16="http://schemas.microsoft.com/office/drawing/2014/main" id="{1C03A9BD-2FA1-4370-860A-B615F6EE4392}"/>
              </a:ext>
            </a:extLst>
          </p:cNvPr>
          <p:cNvSpPr txBox="1"/>
          <p:nvPr/>
        </p:nvSpPr>
        <p:spPr>
          <a:xfrm>
            <a:off x="1941863" y="5922363"/>
            <a:ext cx="2183177" cy="369332"/>
          </a:xfrm>
          <a:prstGeom prst="rect">
            <a:avLst/>
          </a:prstGeom>
          <a:noFill/>
        </p:spPr>
        <p:txBody>
          <a:bodyPr wrap="square" rtlCol="0">
            <a:spAutoFit/>
          </a:bodyPr>
          <a:lstStyle/>
          <a:p>
            <a:r>
              <a:rPr lang="en-US" b="1" dirty="0"/>
              <a:t>Solar</a:t>
            </a:r>
          </a:p>
        </p:txBody>
      </p:sp>
      <p:sp>
        <p:nvSpPr>
          <p:cNvPr id="16" name="TextBox 15">
            <a:extLst>
              <a:ext uri="{FF2B5EF4-FFF2-40B4-BE49-F238E27FC236}">
                <a16:creationId xmlns:a16="http://schemas.microsoft.com/office/drawing/2014/main" id="{B1EFDE4F-72CE-4F18-A453-4341C14FBB70}"/>
              </a:ext>
            </a:extLst>
          </p:cNvPr>
          <p:cNvSpPr txBox="1"/>
          <p:nvPr/>
        </p:nvSpPr>
        <p:spPr>
          <a:xfrm>
            <a:off x="5572073" y="6107029"/>
            <a:ext cx="1703886" cy="369332"/>
          </a:xfrm>
          <a:prstGeom prst="rect">
            <a:avLst/>
          </a:prstGeom>
          <a:noFill/>
        </p:spPr>
        <p:txBody>
          <a:bodyPr wrap="square" rtlCol="0">
            <a:spAutoFit/>
          </a:bodyPr>
          <a:lstStyle/>
          <a:p>
            <a:r>
              <a:rPr lang="en-US" b="1" dirty="0"/>
              <a:t>Geothermal</a:t>
            </a:r>
          </a:p>
        </p:txBody>
      </p:sp>
      <p:sp>
        <p:nvSpPr>
          <p:cNvPr id="17" name="TextBox 16">
            <a:extLst>
              <a:ext uri="{FF2B5EF4-FFF2-40B4-BE49-F238E27FC236}">
                <a16:creationId xmlns:a16="http://schemas.microsoft.com/office/drawing/2014/main" id="{AA0D2C9D-030B-4FE8-B4D6-D34D5910519B}"/>
              </a:ext>
            </a:extLst>
          </p:cNvPr>
          <p:cNvSpPr txBox="1"/>
          <p:nvPr/>
        </p:nvSpPr>
        <p:spPr>
          <a:xfrm>
            <a:off x="7733450" y="6097076"/>
            <a:ext cx="2366047" cy="369332"/>
          </a:xfrm>
          <a:prstGeom prst="rect">
            <a:avLst/>
          </a:prstGeom>
          <a:noFill/>
        </p:spPr>
        <p:txBody>
          <a:bodyPr wrap="square" rtlCol="0">
            <a:spAutoFit/>
          </a:bodyPr>
          <a:lstStyle/>
          <a:p>
            <a:r>
              <a:rPr lang="en-US" b="1" dirty="0"/>
              <a:t>Wave/Hydroelectric</a:t>
            </a:r>
          </a:p>
        </p:txBody>
      </p:sp>
    </p:spTree>
    <p:extLst>
      <p:ext uri="{BB962C8B-B14F-4D97-AF65-F5344CB8AC3E}">
        <p14:creationId xmlns:p14="http://schemas.microsoft.com/office/powerpoint/2010/main" val="578333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8DBA-0D6C-4791-AE52-DA54E6DD2B88}"/>
              </a:ext>
            </a:extLst>
          </p:cNvPr>
          <p:cNvSpPr>
            <a:spLocks noGrp="1"/>
          </p:cNvSpPr>
          <p:nvPr>
            <p:ph type="title"/>
          </p:nvPr>
        </p:nvSpPr>
        <p:spPr>
          <a:xfrm>
            <a:off x="1143000" y="609600"/>
            <a:ext cx="9875520" cy="752653"/>
          </a:xfrm>
        </p:spPr>
        <p:txBody>
          <a:bodyPr/>
          <a:lstStyle/>
          <a:p>
            <a:r>
              <a:rPr lang="en-US" dirty="0">
                <a:solidFill>
                  <a:schemeClr val="tx1"/>
                </a:solidFill>
              </a:rPr>
              <a:t>Electrical Generation Percentages in USA </a:t>
            </a:r>
            <a:endParaRPr lang="en-US" dirty="0"/>
          </a:p>
        </p:txBody>
      </p:sp>
      <p:pic>
        <p:nvPicPr>
          <p:cNvPr id="2050" name="Picture 2" descr="U.S. Renewable Energy Consumption by Source, 2020">
            <a:extLst>
              <a:ext uri="{FF2B5EF4-FFF2-40B4-BE49-F238E27FC236}">
                <a16:creationId xmlns:a16="http://schemas.microsoft.com/office/drawing/2014/main" id="{163BFD58-6E48-4F6F-8EC7-F4A97C0EC5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174"/>
          <a:stretch/>
        </p:blipFill>
        <p:spPr bwMode="auto">
          <a:xfrm>
            <a:off x="1242875" y="1704512"/>
            <a:ext cx="9167294" cy="387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2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itle 4">
            <a:extLst>
              <a:ext uri="{FF2B5EF4-FFF2-40B4-BE49-F238E27FC236}">
                <a16:creationId xmlns:a16="http://schemas.microsoft.com/office/drawing/2014/main" id="{99FF0172-E4D7-409F-A369-F66A56A0C600}"/>
              </a:ext>
            </a:extLst>
          </p:cNvPr>
          <p:cNvSpPr>
            <a:spLocks noGrp="1"/>
          </p:cNvSpPr>
          <p:nvPr>
            <p:ph type="title"/>
          </p:nvPr>
        </p:nvSpPr>
        <p:spPr>
          <a:xfrm>
            <a:off x="677334" y="609600"/>
            <a:ext cx="8596668" cy="1320800"/>
          </a:xfrm>
        </p:spPr>
        <p:txBody>
          <a:bodyPr>
            <a:normAutofit/>
          </a:bodyPr>
          <a:lstStyle/>
          <a:p>
            <a:r>
              <a:rPr lang="en-US" dirty="0"/>
              <a:t>Power Purchase Agreement</a:t>
            </a:r>
            <a:endParaRPr lang="en-US"/>
          </a:p>
        </p:txBody>
      </p:sp>
      <p:sp>
        <p:nvSpPr>
          <p:cNvPr id="6" name="Content Placeholder 5">
            <a:extLst>
              <a:ext uri="{FF2B5EF4-FFF2-40B4-BE49-F238E27FC236}">
                <a16:creationId xmlns:a16="http://schemas.microsoft.com/office/drawing/2014/main" id="{A9EA544A-3FC0-4483-A214-3365818E95DF}"/>
              </a:ext>
            </a:extLst>
          </p:cNvPr>
          <p:cNvSpPr>
            <a:spLocks noGrp="1"/>
          </p:cNvSpPr>
          <p:nvPr>
            <p:ph idx="1"/>
          </p:nvPr>
        </p:nvSpPr>
        <p:spPr>
          <a:xfrm>
            <a:off x="677334" y="2160589"/>
            <a:ext cx="8596668" cy="3880773"/>
          </a:xfrm>
        </p:spPr>
        <p:txBody>
          <a:bodyPr>
            <a:normAutofit/>
          </a:bodyPr>
          <a:lstStyle/>
          <a:p>
            <a:pPr marL="45720" indent="0">
              <a:buNone/>
            </a:pPr>
            <a:r>
              <a:rPr lang="en-US" sz="2400" b="0" i="0" dirty="0">
                <a:effectLst/>
                <a:latin typeface="Open Sans" panose="020B0606030504020204" pitchFamily="34" charset="0"/>
              </a:rPr>
              <a:t>A power purchase agreement (PPA) for renewable electricity is generally defined as a contract for the purchase of power and associated renewable energy credits (RECs) from a specific renewable energy generator (the seller) to a purchaser of renewable electricity (the buyer).</a:t>
            </a:r>
            <a:endParaRPr lang="en-US" sz="2400" dirty="0"/>
          </a:p>
        </p:txBody>
      </p:sp>
    </p:spTree>
    <p:extLst>
      <p:ext uri="{BB962C8B-B14F-4D97-AF65-F5344CB8AC3E}">
        <p14:creationId xmlns:p14="http://schemas.microsoft.com/office/powerpoint/2010/main" val="179629436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CEEC-541C-4FA0-9C52-A632BA794EC0}"/>
              </a:ext>
            </a:extLst>
          </p:cNvPr>
          <p:cNvSpPr>
            <a:spLocks noGrp="1"/>
          </p:cNvSpPr>
          <p:nvPr>
            <p:ph type="title"/>
          </p:nvPr>
        </p:nvSpPr>
        <p:spPr>
          <a:xfrm>
            <a:off x="1008529" y="176866"/>
            <a:ext cx="10515600" cy="1325563"/>
          </a:xfrm>
        </p:spPr>
        <p:txBody>
          <a:bodyPr>
            <a:normAutofit/>
          </a:bodyPr>
          <a:lstStyle/>
          <a:p>
            <a:pPr algn="ctr"/>
            <a:r>
              <a:rPr lang="en-US" sz="5400" dirty="0"/>
              <a:t>What is Net Zero?</a:t>
            </a:r>
          </a:p>
        </p:txBody>
      </p:sp>
      <p:sp>
        <p:nvSpPr>
          <p:cNvPr id="3" name="Content Placeholder 2">
            <a:extLst>
              <a:ext uri="{FF2B5EF4-FFF2-40B4-BE49-F238E27FC236}">
                <a16:creationId xmlns:a16="http://schemas.microsoft.com/office/drawing/2014/main" id="{89587C4B-D671-4D6F-99DD-5617503C4D69}"/>
              </a:ext>
            </a:extLst>
          </p:cNvPr>
          <p:cNvSpPr>
            <a:spLocks noGrp="1"/>
          </p:cNvSpPr>
          <p:nvPr>
            <p:ph idx="1"/>
          </p:nvPr>
        </p:nvSpPr>
        <p:spPr/>
        <p:txBody>
          <a:bodyPr>
            <a:normAutofit/>
          </a:bodyPr>
          <a:lstStyle/>
          <a:p>
            <a:r>
              <a:rPr lang="en-US" sz="3600" dirty="0">
                <a:solidFill>
                  <a:schemeClr val="tx1"/>
                </a:solidFill>
              </a:rPr>
              <a:t>Carbon Neutrality or Net Zero means that any Carbon Dioxide (or other Greenhouse Gas) released into the atmosphere by your company’s business operations is balanced by an equivalent amount being removed.</a:t>
            </a:r>
          </a:p>
        </p:txBody>
      </p:sp>
    </p:spTree>
    <p:extLst>
      <p:ext uri="{BB962C8B-B14F-4D97-AF65-F5344CB8AC3E}">
        <p14:creationId xmlns:p14="http://schemas.microsoft.com/office/powerpoint/2010/main" val="272359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7216139-05C9-480E-BC24-52FCC1EFDB37}"/>
              </a:ext>
            </a:extLst>
          </p:cNvPr>
          <p:cNvSpPr>
            <a:spLocks noGrp="1"/>
          </p:cNvSpPr>
          <p:nvPr>
            <p:ph type="title"/>
          </p:nvPr>
        </p:nvSpPr>
        <p:spPr>
          <a:xfrm>
            <a:off x="677334" y="609600"/>
            <a:ext cx="8596668" cy="1320800"/>
          </a:xfrm>
        </p:spPr>
        <p:txBody>
          <a:bodyPr>
            <a:normAutofit/>
          </a:bodyPr>
          <a:lstStyle/>
          <a:p>
            <a:r>
              <a:rPr lang="en-US"/>
              <a:t>What is an REC?</a:t>
            </a:r>
          </a:p>
        </p:txBody>
      </p:sp>
      <p:sp>
        <p:nvSpPr>
          <p:cNvPr id="3" name="Content Placeholder 2">
            <a:extLst>
              <a:ext uri="{FF2B5EF4-FFF2-40B4-BE49-F238E27FC236}">
                <a16:creationId xmlns:a16="http://schemas.microsoft.com/office/drawing/2014/main" id="{1551AEFA-D470-4911-8B84-9DB952B4F1E0}"/>
              </a:ext>
            </a:extLst>
          </p:cNvPr>
          <p:cNvSpPr>
            <a:spLocks noGrp="1"/>
          </p:cNvSpPr>
          <p:nvPr>
            <p:ph idx="1"/>
          </p:nvPr>
        </p:nvSpPr>
        <p:spPr>
          <a:xfrm>
            <a:off x="677334" y="2160589"/>
            <a:ext cx="8596668" cy="3880773"/>
          </a:xfrm>
        </p:spPr>
        <p:txBody>
          <a:bodyPr>
            <a:normAutofit/>
          </a:bodyPr>
          <a:lstStyle/>
          <a:p>
            <a:pPr marL="45720" indent="0">
              <a:buNone/>
            </a:pPr>
            <a:r>
              <a:rPr lang="en-US" sz="2400" b="0" i="0" dirty="0">
                <a:effectLst/>
                <a:latin typeface="NewsGothicBT-Roman"/>
              </a:rPr>
              <a:t>A renewable energy certificate (REC) legally conveys the environmental attributes of 1 megawatt-hour (MWh) of electricity generated from a renewable energy source (e.g., solar, wind, biomass, hydro). RECs are used to track renewable energy from the point of generation to a purchaser of green power.</a:t>
            </a:r>
            <a:endParaRPr lang="en-US" sz="2400" dirty="0"/>
          </a:p>
        </p:txBody>
      </p:sp>
    </p:spTree>
    <p:extLst>
      <p:ext uri="{BB962C8B-B14F-4D97-AF65-F5344CB8AC3E}">
        <p14:creationId xmlns:p14="http://schemas.microsoft.com/office/powerpoint/2010/main" val="239531881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BCEC-44F0-4E65-BFA0-5DA01CE0CEC1}"/>
              </a:ext>
            </a:extLst>
          </p:cNvPr>
          <p:cNvSpPr>
            <a:spLocks noGrp="1"/>
          </p:cNvSpPr>
          <p:nvPr>
            <p:ph type="title"/>
          </p:nvPr>
        </p:nvSpPr>
        <p:spPr>
          <a:xfrm>
            <a:off x="1143000" y="485030"/>
            <a:ext cx="9875520" cy="1605500"/>
          </a:xfrm>
        </p:spPr>
        <p:txBody>
          <a:bodyPr>
            <a:normAutofit/>
          </a:bodyPr>
          <a:lstStyle/>
          <a:p>
            <a:r>
              <a:rPr lang="en-US" dirty="0" err="1"/>
              <a:t>GuideWell’s</a:t>
            </a:r>
            <a:r>
              <a:rPr lang="en-US" dirty="0"/>
              <a:t> Power Purchase Agreement</a:t>
            </a:r>
          </a:p>
        </p:txBody>
      </p:sp>
      <p:sp>
        <p:nvSpPr>
          <p:cNvPr id="3" name="Content Placeholder 2">
            <a:extLst>
              <a:ext uri="{FF2B5EF4-FFF2-40B4-BE49-F238E27FC236}">
                <a16:creationId xmlns:a16="http://schemas.microsoft.com/office/drawing/2014/main" id="{EB89E95B-2E2C-41D0-AD22-17895F89AA1E}"/>
              </a:ext>
            </a:extLst>
          </p:cNvPr>
          <p:cNvSpPr>
            <a:spLocks noGrp="1"/>
          </p:cNvSpPr>
          <p:nvPr>
            <p:ph idx="1"/>
          </p:nvPr>
        </p:nvSpPr>
        <p:spPr>
          <a:xfrm>
            <a:off x="1143000" y="2852530"/>
            <a:ext cx="9872871" cy="3243469"/>
          </a:xfrm>
        </p:spPr>
        <p:txBody>
          <a:bodyPr>
            <a:noAutofit/>
          </a:bodyPr>
          <a:lstStyle/>
          <a:p>
            <a:pPr marL="45720" indent="0">
              <a:buNone/>
            </a:pPr>
            <a:r>
              <a:rPr lang="en-US" sz="3200" dirty="0">
                <a:solidFill>
                  <a:schemeClr val="tx1"/>
                </a:solidFill>
              </a:rPr>
              <a:t>At GuideWell, we entered a Power Purchase Agreement with Jacksonville Electric Authority to purchase 100% of our power from solar energy starting in late 2022/early 2023 through the JEA Solar Max Program.</a:t>
            </a:r>
          </a:p>
          <a:p>
            <a:pPr marL="45720" indent="0">
              <a:buNone/>
            </a:pPr>
            <a:r>
              <a:rPr lang="en-US" sz="3200" dirty="0">
                <a:solidFill>
                  <a:schemeClr val="tx1"/>
                </a:solidFill>
              </a:rPr>
              <a:t>When we analyzed the cost tradeoff in 2020, the cost for solar energy was slightly higher.  With rising energy prices, the cost for solar will be less and is locked in for 10 years. </a:t>
            </a:r>
          </a:p>
        </p:txBody>
      </p:sp>
    </p:spTree>
    <p:extLst>
      <p:ext uri="{BB962C8B-B14F-4D97-AF65-F5344CB8AC3E}">
        <p14:creationId xmlns:p14="http://schemas.microsoft.com/office/powerpoint/2010/main" val="3886086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2DD3C0-CBF1-4D6A-9354-4A6DE4F5A874}"/>
              </a:ext>
            </a:extLst>
          </p:cNvPr>
          <p:cNvSpPr>
            <a:spLocks noGrp="1"/>
          </p:cNvSpPr>
          <p:nvPr>
            <p:ph type="title"/>
          </p:nvPr>
        </p:nvSpPr>
        <p:spPr>
          <a:xfrm>
            <a:off x="652481" y="1382486"/>
            <a:ext cx="3547581" cy="4093028"/>
          </a:xfrm>
        </p:spPr>
        <p:txBody>
          <a:bodyPr anchor="ctr">
            <a:normAutofit/>
          </a:bodyPr>
          <a:lstStyle/>
          <a:p>
            <a:r>
              <a:rPr lang="en-US" sz="4400"/>
              <a:t>Solar Capacity Outlook in the US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1D5527A-4C9E-F6D4-5487-BA7523868A93}"/>
              </a:ext>
            </a:extLst>
          </p:cNvPr>
          <p:cNvGraphicFramePr>
            <a:graphicFrameLocks noGrp="1"/>
          </p:cNvGraphicFramePr>
          <p:nvPr>
            <p:ph idx="1"/>
            <p:extLst>
              <p:ext uri="{D42A27DB-BD31-4B8C-83A1-F6EECF244321}">
                <p14:modId xmlns:p14="http://schemas.microsoft.com/office/powerpoint/2010/main" val="109283427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6847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5A86-39E1-4E0F-B4C1-4D19F1AE2EED}"/>
              </a:ext>
            </a:extLst>
          </p:cNvPr>
          <p:cNvSpPr>
            <a:spLocks noGrp="1"/>
          </p:cNvSpPr>
          <p:nvPr>
            <p:ph type="title"/>
          </p:nvPr>
        </p:nvSpPr>
        <p:spPr>
          <a:xfrm>
            <a:off x="8195138" y="857675"/>
            <a:ext cx="3113366" cy="3622844"/>
          </a:xfrm>
        </p:spPr>
        <p:txBody>
          <a:bodyPr vert="horz" lIns="91440" tIns="45720" rIns="91440" bIns="45720" rtlCol="0" anchor="b">
            <a:normAutofit/>
          </a:bodyPr>
          <a:lstStyle/>
          <a:p>
            <a:pPr algn="ctr">
              <a:lnSpc>
                <a:spcPct val="85000"/>
              </a:lnSpc>
            </a:pPr>
            <a:r>
              <a:rPr lang="en-US" sz="5400" b="1" cap="all" dirty="0">
                <a:solidFill>
                  <a:srgbClr val="FFFFFF"/>
                </a:solidFill>
              </a:rPr>
              <a:t>Solar in the US</a:t>
            </a:r>
            <a:br>
              <a:rPr lang="en-US" sz="5400" b="1" cap="all" dirty="0">
                <a:solidFill>
                  <a:srgbClr val="FFFFFF"/>
                </a:solidFill>
              </a:rPr>
            </a:br>
            <a:endParaRPr lang="en-US" sz="5400" b="1" cap="all" dirty="0">
              <a:solidFill>
                <a:srgbClr val="FFFFFF"/>
              </a:solidFill>
            </a:endParaRPr>
          </a:p>
        </p:txBody>
      </p:sp>
      <p:pic>
        <p:nvPicPr>
          <p:cNvPr id="3074" name="Picture 2">
            <a:extLst>
              <a:ext uri="{FF2B5EF4-FFF2-40B4-BE49-F238E27FC236}">
                <a16:creationId xmlns:a16="http://schemas.microsoft.com/office/drawing/2014/main" id="{D13F7584-DBC9-46FE-8A98-5654DE50D37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388" r="3" b="3"/>
          <a:stretch/>
        </p:blipFill>
        <p:spPr bwMode="auto">
          <a:xfrm>
            <a:off x="461913" y="419293"/>
            <a:ext cx="6915886" cy="588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254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185F4-B7BF-449C-91B9-3A1B013D96B7}"/>
              </a:ext>
            </a:extLst>
          </p:cNvPr>
          <p:cNvSpPr>
            <a:spLocks noGrp="1"/>
          </p:cNvSpPr>
          <p:nvPr>
            <p:ph type="title"/>
          </p:nvPr>
        </p:nvSpPr>
        <p:spPr>
          <a:xfrm>
            <a:off x="1143000" y="485030"/>
            <a:ext cx="9875520" cy="1605500"/>
          </a:xfrm>
        </p:spPr>
        <p:txBody>
          <a:bodyPr>
            <a:normAutofit/>
          </a:bodyPr>
          <a:lstStyle/>
          <a:p>
            <a:r>
              <a:rPr lang="en-US" dirty="0"/>
              <a:t>Data Needed for GHG reporting</a:t>
            </a:r>
            <a:endParaRPr lang="en-US"/>
          </a:p>
        </p:txBody>
      </p:sp>
      <p:sp>
        <p:nvSpPr>
          <p:cNvPr id="3" name="Content Placeholder 2">
            <a:extLst>
              <a:ext uri="{FF2B5EF4-FFF2-40B4-BE49-F238E27FC236}">
                <a16:creationId xmlns:a16="http://schemas.microsoft.com/office/drawing/2014/main" id="{C8798774-AD81-4F4C-BD22-7D01CBF6F48F}"/>
              </a:ext>
            </a:extLst>
          </p:cNvPr>
          <p:cNvSpPr>
            <a:spLocks noGrp="1"/>
          </p:cNvSpPr>
          <p:nvPr>
            <p:ph idx="1"/>
          </p:nvPr>
        </p:nvSpPr>
        <p:spPr>
          <a:xfrm>
            <a:off x="1143000" y="2852530"/>
            <a:ext cx="9872871" cy="3834709"/>
          </a:xfrm>
        </p:spPr>
        <p:txBody>
          <a:bodyPr>
            <a:noAutofit/>
          </a:bodyPr>
          <a:lstStyle/>
          <a:p>
            <a:r>
              <a:rPr lang="en-US" sz="2800" dirty="0">
                <a:solidFill>
                  <a:schemeClr val="tx1"/>
                </a:solidFill>
              </a:rPr>
              <a:t>Energy Usage (Annual KWH)</a:t>
            </a:r>
          </a:p>
          <a:p>
            <a:r>
              <a:rPr lang="en-US" sz="2800" dirty="0">
                <a:solidFill>
                  <a:schemeClr val="tx1"/>
                </a:solidFill>
              </a:rPr>
              <a:t>Vehicles – Year, mileage, and fuel usage</a:t>
            </a:r>
          </a:p>
          <a:p>
            <a:r>
              <a:rPr lang="en-US" sz="2800" dirty="0">
                <a:solidFill>
                  <a:schemeClr val="tx1"/>
                </a:solidFill>
              </a:rPr>
              <a:t>HVAC systems – Refrigerant balance/usage, type of refrigerant used</a:t>
            </a:r>
          </a:p>
          <a:p>
            <a:r>
              <a:rPr lang="en-US" sz="2800" dirty="0">
                <a:solidFill>
                  <a:schemeClr val="tx1"/>
                </a:solidFill>
              </a:rPr>
              <a:t>On-site Power Generation – Change in Fuel in tanks plus fuel purchases, type</a:t>
            </a:r>
          </a:p>
          <a:p>
            <a:r>
              <a:rPr lang="en-US" sz="2800" dirty="0">
                <a:solidFill>
                  <a:schemeClr val="tx1"/>
                </a:solidFill>
              </a:rPr>
              <a:t>Other GHG generating processes</a:t>
            </a:r>
          </a:p>
        </p:txBody>
      </p:sp>
    </p:spTree>
    <p:extLst>
      <p:ext uri="{BB962C8B-B14F-4D97-AF65-F5344CB8AC3E}">
        <p14:creationId xmlns:p14="http://schemas.microsoft.com/office/powerpoint/2010/main" val="267294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B871-0642-4EC0-A612-19DAF354E7C6}"/>
              </a:ext>
            </a:extLst>
          </p:cNvPr>
          <p:cNvSpPr>
            <a:spLocks noGrp="1"/>
          </p:cNvSpPr>
          <p:nvPr>
            <p:ph type="title"/>
          </p:nvPr>
        </p:nvSpPr>
        <p:spPr/>
        <p:txBody>
          <a:bodyPr/>
          <a:lstStyle/>
          <a:p>
            <a:pPr algn="ctr"/>
            <a:r>
              <a:rPr lang="en-US" dirty="0"/>
              <a:t>Third Party Verification</a:t>
            </a:r>
          </a:p>
        </p:txBody>
      </p:sp>
      <p:sp>
        <p:nvSpPr>
          <p:cNvPr id="3" name="Content Placeholder 2">
            <a:extLst>
              <a:ext uri="{FF2B5EF4-FFF2-40B4-BE49-F238E27FC236}">
                <a16:creationId xmlns:a16="http://schemas.microsoft.com/office/drawing/2014/main" id="{D9F749B7-0D43-4885-A0BF-67CA77943545}"/>
              </a:ext>
            </a:extLst>
          </p:cNvPr>
          <p:cNvSpPr>
            <a:spLocks noGrp="1"/>
          </p:cNvSpPr>
          <p:nvPr>
            <p:ph idx="1"/>
          </p:nvPr>
        </p:nvSpPr>
        <p:spPr/>
        <p:txBody>
          <a:bodyPr>
            <a:normAutofit fontScale="92500" lnSpcReduction="20000"/>
          </a:bodyPr>
          <a:lstStyle/>
          <a:p>
            <a:r>
              <a:rPr lang="en-US" sz="2800" b="0" i="0" dirty="0">
                <a:solidFill>
                  <a:srgbClr val="333D47"/>
                </a:solidFill>
                <a:effectLst/>
                <a:latin typeface="Gentium Basic"/>
              </a:rPr>
              <a:t>Verification of environmental data is an independent quality assurance that assesses the accuracy and completeness of data, reliability of data management procedures, and adherence to protocols and standards for calculating environmental metrics. Verification evaluates whether your greenhouse gas emissions data and other key environmental metrics are relevant, complete, consistent, transparent and accurate.</a:t>
            </a:r>
          </a:p>
          <a:p>
            <a:endParaRPr lang="en-US" sz="2800" dirty="0">
              <a:solidFill>
                <a:srgbClr val="333D47"/>
              </a:solidFill>
              <a:latin typeface="Gentium Basic"/>
            </a:endParaRPr>
          </a:p>
          <a:p>
            <a:r>
              <a:rPr lang="en-US" sz="2800" dirty="0">
                <a:solidFill>
                  <a:srgbClr val="333D47"/>
                </a:solidFill>
                <a:latin typeface="Gentium Basic"/>
              </a:rPr>
              <a:t>ISO 14064</a:t>
            </a:r>
            <a:endParaRPr lang="en-US" sz="2800" dirty="0"/>
          </a:p>
        </p:txBody>
      </p:sp>
    </p:spTree>
    <p:extLst>
      <p:ext uri="{BB962C8B-B14F-4D97-AF65-F5344CB8AC3E}">
        <p14:creationId xmlns:p14="http://schemas.microsoft.com/office/powerpoint/2010/main" val="2553522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A6AC6FC-5107-4255-8C2B-48751DDE2D41}"/>
              </a:ext>
            </a:extLst>
          </p:cNvPr>
          <p:cNvSpPr>
            <a:spLocks noGrp="1"/>
          </p:cNvSpPr>
          <p:nvPr>
            <p:ph type="title"/>
          </p:nvPr>
        </p:nvSpPr>
        <p:spPr>
          <a:xfrm>
            <a:off x="677334" y="609600"/>
            <a:ext cx="8596668" cy="1320800"/>
          </a:xfrm>
        </p:spPr>
        <p:txBody>
          <a:bodyPr>
            <a:normAutofit/>
          </a:bodyPr>
          <a:lstStyle/>
          <a:p>
            <a:r>
              <a:rPr lang="en-US" dirty="0"/>
              <a:t>Reporting </a:t>
            </a:r>
            <a:endParaRPr lang="en-US"/>
          </a:p>
        </p:txBody>
      </p:sp>
      <p:sp>
        <p:nvSpPr>
          <p:cNvPr id="3" name="Content Placeholder 2">
            <a:extLst>
              <a:ext uri="{FF2B5EF4-FFF2-40B4-BE49-F238E27FC236}">
                <a16:creationId xmlns:a16="http://schemas.microsoft.com/office/drawing/2014/main" id="{6DAF2A49-C9A5-4F57-AE1C-744F3690C302}"/>
              </a:ext>
            </a:extLst>
          </p:cNvPr>
          <p:cNvSpPr>
            <a:spLocks noGrp="1"/>
          </p:cNvSpPr>
          <p:nvPr>
            <p:ph idx="1"/>
          </p:nvPr>
        </p:nvSpPr>
        <p:spPr>
          <a:xfrm>
            <a:off x="677334" y="2160589"/>
            <a:ext cx="8596668" cy="3880773"/>
          </a:xfrm>
        </p:spPr>
        <p:txBody>
          <a:bodyPr>
            <a:normAutofit/>
          </a:bodyPr>
          <a:lstStyle/>
          <a:p>
            <a:r>
              <a:rPr lang="en-US" sz="2400" dirty="0"/>
              <a:t>Provide a link on company’s website</a:t>
            </a:r>
          </a:p>
          <a:p>
            <a:r>
              <a:rPr lang="en-US" sz="2400" dirty="0"/>
              <a:t>Social Impact Report or Environmental, Social, Governance Report </a:t>
            </a:r>
          </a:p>
          <a:p>
            <a:r>
              <a:rPr lang="en-US" sz="2400" dirty="0"/>
              <a:t>Some Websites that assist in calculation of Green House Gas Report will post on their websites for public reporting. </a:t>
            </a:r>
          </a:p>
          <a:p>
            <a:r>
              <a:rPr lang="en-US" sz="2400" dirty="0"/>
              <a:t>Public vs. Private Reports </a:t>
            </a:r>
          </a:p>
        </p:txBody>
      </p:sp>
    </p:spTree>
    <p:extLst>
      <p:ext uri="{BB962C8B-B14F-4D97-AF65-F5344CB8AC3E}">
        <p14:creationId xmlns:p14="http://schemas.microsoft.com/office/powerpoint/2010/main" val="59422781"/>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C625D36-F4CD-44C4-A5F8-700744520D2F}"/>
              </a:ext>
            </a:extLst>
          </p:cNvPr>
          <p:cNvSpPr>
            <a:spLocks noGrp="1"/>
          </p:cNvSpPr>
          <p:nvPr>
            <p:ph type="title"/>
          </p:nvPr>
        </p:nvSpPr>
        <p:spPr>
          <a:xfrm>
            <a:off x="677334" y="609600"/>
            <a:ext cx="8596668" cy="1320800"/>
          </a:xfrm>
        </p:spPr>
        <p:txBody>
          <a:bodyPr>
            <a:normAutofit/>
          </a:bodyPr>
          <a:lstStyle/>
          <a:p>
            <a:r>
              <a:rPr lang="en-US" dirty="0"/>
              <a:t>Off-Sets </a:t>
            </a:r>
            <a:endParaRPr lang="en-US"/>
          </a:p>
        </p:txBody>
      </p:sp>
      <p:sp>
        <p:nvSpPr>
          <p:cNvPr id="3" name="Content Placeholder 2">
            <a:extLst>
              <a:ext uri="{FF2B5EF4-FFF2-40B4-BE49-F238E27FC236}">
                <a16:creationId xmlns:a16="http://schemas.microsoft.com/office/drawing/2014/main" id="{8B453048-CA94-41B7-9672-4E9216A3FF89}"/>
              </a:ext>
            </a:extLst>
          </p:cNvPr>
          <p:cNvSpPr>
            <a:spLocks noGrp="1"/>
          </p:cNvSpPr>
          <p:nvPr>
            <p:ph idx="1"/>
          </p:nvPr>
        </p:nvSpPr>
        <p:spPr>
          <a:xfrm>
            <a:off x="677334" y="2160589"/>
            <a:ext cx="8596668" cy="3880773"/>
          </a:xfrm>
        </p:spPr>
        <p:txBody>
          <a:bodyPr>
            <a:normAutofit/>
          </a:bodyPr>
          <a:lstStyle/>
          <a:p>
            <a:r>
              <a:rPr lang="en-US" sz="2800" b="0" i="0" dirty="0">
                <a:effectLst/>
                <a:latin typeface="HelveticaNeue"/>
              </a:rPr>
              <a:t>A </a:t>
            </a:r>
            <a:r>
              <a:rPr lang="en-US" sz="2800" b="0" i="1" dirty="0">
                <a:effectLst/>
                <a:latin typeface="HelveticaNeue"/>
              </a:rPr>
              <a:t>carbon offset</a:t>
            </a:r>
            <a:r>
              <a:rPr lang="en-US" sz="2800" b="0" i="0" dirty="0">
                <a:effectLst/>
                <a:latin typeface="HelveticaNeue"/>
              </a:rPr>
              <a:t> broadly refers to a reduction in GHG emissions – or an increase in carbon storage (e.g., through land restoration or the planting of trees) – that is used to compensate for emissions that occur elsewhere.</a:t>
            </a:r>
            <a:endParaRPr lang="en-US" sz="2800" dirty="0"/>
          </a:p>
        </p:txBody>
      </p:sp>
    </p:spTree>
    <p:extLst>
      <p:ext uri="{BB962C8B-B14F-4D97-AF65-F5344CB8AC3E}">
        <p14:creationId xmlns:p14="http://schemas.microsoft.com/office/powerpoint/2010/main" val="4020097383"/>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81555AF-61B3-4435-B3E6-CF4A3AFCD4B3}"/>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How can companies Offset Carbon Emissions?</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AD50C79-51E7-4EE5-AF99-B0D7B23A461A}"/>
              </a:ext>
            </a:extLst>
          </p:cNvPr>
          <p:cNvSpPr>
            <a:spLocks noGrp="1"/>
          </p:cNvSpPr>
          <p:nvPr>
            <p:ph idx="1"/>
          </p:nvPr>
        </p:nvSpPr>
        <p:spPr>
          <a:xfrm>
            <a:off x="6116084" y="609601"/>
            <a:ext cx="5511296" cy="5175624"/>
          </a:xfrm>
        </p:spPr>
        <p:txBody>
          <a:bodyPr anchor="ctr">
            <a:normAutofit/>
          </a:bodyPr>
          <a:lstStyle/>
          <a:p>
            <a:pPr>
              <a:lnSpc>
                <a:spcPct val="90000"/>
              </a:lnSpc>
              <a:buFont typeface="Arial" panose="020B0604020202020204" pitchFamily="34" charset="0"/>
              <a:buChar char="•"/>
            </a:pPr>
            <a:r>
              <a:rPr lang="en-US" sz="1500" b="1" i="0">
                <a:solidFill>
                  <a:srgbClr val="FFFFFF"/>
                </a:solidFill>
                <a:effectLst/>
                <a:latin typeface="Helvetica Neue"/>
              </a:rPr>
              <a:t>Investing in renewable energy </a:t>
            </a:r>
            <a:r>
              <a:rPr lang="en-US" sz="1500" b="0" i="0">
                <a:solidFill>
                  <a:srgbClr val="FFFFFF"/>
                </a:solidFill>
                <a:effectLst/>
                <a:latin typeface="Helvetica Neue"/>
              </a:rPr>
              <a:t>by funding wind, hydro, geothermal, and solar power generation projects, or switching to such power sources wherever possible.</a:t>
            </a:r>
          </a:p>
          <a:p>
            <a:pPr>
              <a:lnSpc>
                <a:spcPct val="90000"/>
              </a:lnSpc>
              <a:buFont typeface="Arial" panose="020B0604020202020204" pitchFamily="34" charset="0"/>
              <a:buChar char="•"/>
            </a:pPr>
            <a:r>
              <a:rPr lang="en-US" sz="1500" b="1" i="0">
                <a:solidFill>
                  <a:srgbClr val="FFFFFF"/>
                </a:solidFill>
                <a:effectLst/>
                <a:latin typeface="Helvetica Neue"/>
              </a:rPr>
              <a:t>Improving energy efficiency </a:t>
            </a:r>
            <a:r>
              <a:rPr lang="en-US" sz="1500" b="0" i="0">
                <a:solidFill>
                  <a:srgbClr val="FFFFFF"/>
                </a:solidFill>
                <a:effectLst/>
                <a:latin typeface="Helvetica Neue"/>
              </a:rPr>
              <a:t>across the world, for instance by providing more efficient cookstoves to those living in rural or more impoverished regions.</a:t>
            </a:r>
          </a:p>
          <a:p>
            <a:pPr>
              <a:lnSpc>
                <a:spcPct val="90000"/>
              </a:lnSpc>
              <a:buFont typeface="Arial" panose="020B0604020202020204" pitchFamily="34" charset="0"/>
              <a:buChar char="•"/>
            </a:pPr>
            <a:r>
              <a:rPr lang="en-US" sz="1500" b="1" i="0">
                <a:solidFill>
                  <a:srgbClr val="FFFFFF"/>
                </a:solidFill>
                <a:effectLst/>
                <a:latin typeface="Helvetica Neue"/>
              </a:rPr>
              <a:t>Capturing carbon </a:t>
            </a:r>
            <a:r>
              <a:rPr lang="en-US" sz="1500" b="0" i="0">
                <a:solidFill>
                  <a:srgbClr val="FFFFFF"/>
                </a:solidFill>
                <a:effectLst/>
                <a:latin typeface="Helvetica Neue"/>
              </a:rPr>
              <a:t>from the atmosphere and using it to create biofuel, which makes it a carbon-neutral fuel source.</a:t>
            </a:r>
          </a:p>
          <a:p>
            <a:pPr>
              <a:lnSpc>
                <a:spcPct val="90000"/>
              </a:lnSpc>
              <a:buFont typeface="Arial" panose="020B0604020202020204" pitchFamily="34" charset="0"/>
              <a:buChar char="•"/>
            </a:pPr>
            <a:r>
              <a:rPr lang="en-US" sz="1500" b="1" i="0">
                <a:solidFill>
                  <a:srgbClr val="FFFFFF"/>
                </a:solidFill>
                <a:effectLst/>
                <a:latin typeface="Helvetica Neue"/>
              </a:rPr>
              <a:t>Returning biomass to the soil</a:t>
            </a:r>
            <a:r>
              <a:rPr lang="en-US" sz="1500" b="0" i="0">
                <a:solidFill>
                  <a:srgbClr val="FFFFFF"/>
                </a:solidFill>
                <a:effectLst/>
                <a:latin typeface="Helvetica Neue"/>
              </a:rPr>
              <a:t> as mulch after harvest instead of removing or burning. This practice reduces evaporation from the soil surface, which helps to preserve water. The biomass also helps feed soil microbes and earthworms, allowing nutrients to cycle and strengthen soil structure.</a:t>
            </a:r>
          </a:p>
          <a:p>
            <a:pPr>
              <a:lnSpc>
                <a:spcPct val="90000"/>
              </a:lnSpc>
              <a:buFont typeface="Arial" panose="020B0604020202020204" pitchFamily="34" charset="0"/>
              <a:buChar char="•"/>
            </a:pPr>
            <a:r>
              <a:rPr lang="en-US" sz="1500" b="1" i="0">
                <a:solidFill>
                  <a:srgbClr val="FFFFFF"/>
                </a:solidFill>
                <a:effectLst/>
                <a:latin typeface="Helvetica Neue"/>
              </a:rPr>
              <a:t>Promoting forest regrowth</a:t>
            </a:r>
            <a:r>
              <a:rPr lang="en-US" sz="1500" b="0" i="0">
                <a:solidFill>
                  <a:srgbClr val="FFFFFF"/>
                </a:solidFill>
                <a:effectLst/>
                <a:latin typeface="Helvetica Neue"/>
              </a:rPr>
              <a:t> through tree-planting and reforestation projects.</a:t>
            </a:r>
          </a:p>
          <a:p>
            <a:pPr>
              <a:lnSpc>
                <a:spcPct val="90000"/>
              </a:lnSpc>
              <a:buFont typeface="Arial" panose="020B0604020202020204" pitchFamily="34" charset="0"/>
              <a:buChar char="•"/>
            </a:pPr>
            <a:r>
              <a:rPr lang="en-US" sz="1500" b="1" i="0">
                <a:solidFill>
                  <a:srgbClr val="FFFFFF"/>
                </a:solidFill>
                <a:effectLst/>
                <a:latin typeface="Helvetica Neue"/>
              </a:rPr>
              <a:t>Switching to alternate fuel types</a:t>
            </a:r>
            <a:r>
              <a:rPr lang="en-US" sz="1500" b="0" i="0">
                <a:solidFill>
                  <a:srgbClr val="FFFFFF"/>
                </a:solidFill>
                <a:effectLst/>
                <a:latin typeface="Helvetica Neue"/>
              </a:rPr>
              <a:t>, such as lower-carbon biofuels like corn and biomass-derived ethanol and biodiesel.</a:t>
            </a:r>
          </a:p>
          <a:p>
            <a:pPr>
              <a:lnSpc>
                <a:spcPct val="90000"/>
              </a:lnSpc>
            </a:pPr>
            <a:endParaRPr lang="en-US" sz="1500">
              <a:solidFill>
                <a:srgbClr val="FFFFFF"/>
              </a:solidFill>
            </a:endParaRPr>
          </a:p>
        </p:txBody>
      </p:sp>
    </p:spTree>
    <p:extLst>
      <p:ext uri="{BB962C8B-B14F-4D97-AF65-F5344CB8AC3E}">
        <p14:creationId xmlns:p14="http://schemas.microsoft.com/office/powerpoint/2010/main" val="4058188060"/>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280F179-B2D1-407B-9C6B-F059FCC37092}"/>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Carbon Off-set Pricing</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072DEC9-44AE-4D23-B0E3-A7D369583D78}"/>
              </a:ext>
            </a:extLst>
          </p:cNvPr>
          <p:cNvSpPr>
            <a:spLocks noGrp="1"/>
          </p:cNvSpPr>
          <p:nvPr>
            <p:ph idx="1"/>
          </p:nvPr>
        </p:nvSpPr>
        <p:spPr>
          <a:xfrm>
            <a:off x="6116084" y="609601"/>
            <a:ext cx="5511296" cy="5175624"/>
          </a:xfrm>
        </p:spPr>
        <p:txBody>
          <a:bodyPr anchor="ctr">
            <a:normAutofit/>
          </a:bodyPr>
          <a:lstStyle/>
          <a:p>
            <a:r>
              <a:rPr lang="en-US" b="0" i="0">
                <a:solidFill>
                  <a:srgbClr val="FFFFFF"/>
                </a:solidFill>
                <a:effectLst/>
                <a:latin typeface="Roboto" panose="02000000000000000000" pitchFamily="2" charset="0"/>
              </a:rPr>
              <a:t> Most of the projects posted on the Gold Standard Marketplace are between $10 and $30 per ton but some can cost as much as $47 per ton or higher depending on the project that the off-set is funding.</a:t>
            </a:r>
            <a:endParaRPr lang="en-US">
              <a:solidFill>
                <a:srgbClr val="FFFFFF"/>
              </a:solidFill>
            </a:endParaRPr>
          </a:p>
        </p:txBody>
      </p:sp>
    </p:spTree>
    <p:extLst>
      <p:ext uri="{BB962C8B-B14F-4D97-AF65-F5344CB8AC3E}">
        <p14:creationId xmlns:p14="http://schemas.microsoft.com/office/powerpoint/2010/main" val="210541804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C780-B04F-43C2-A130-53C4A6E871C0}"/>
              </a:ext>
            </a:extLst>
          </p:cNvPr>
          <p:cNvSpPr>
            <a:spLocks noGrp="1"/>
          </p:cNvSpPr>
          <p:nvPr>
            <p:ph type="title"/>
          </p:nvPr>
        </p:nvSpPr>
        <p:spPr/>
        <p:txBody>
          <a:bodyPr>
            <a:normAutofit/>
          </a:bodyPr>
          <a:lstStyle/>
          <a:p>
            <a:r>
              <a:rPr lang="en-US" sz="3600" dirty="0">
                <a:solidFill>
                  <a:srgbClr val="FFFFFF"/>
                </a:solidFill>
              </a:rPr>
              <a:t>Achieving Net Zero</a:t>
            </a:r>
          </a:p>
        </p:txBody>
      </p:sp>
      <p:sp>
        <p:nvSpPr>
          <p:cNvPr id="1030" name="Content Placeholder 1029">
            <a:extLst>
              <a:ext uri="{FF2B5EF4-FFF2-40B4-BE49-F238E27FC236}">
                <a16:creationId xmlns:a16="http://schemas.microsoft.com/office/drawing/2014/main" id="{CA39B53C-97EE-4075-9412-D5802C743267}"/>
              </a:ext>
            </a:extLst>
          </p:cNvPr>
          <p:cNvSpPr>
            <a:spLocks noGrp="1"/>
          </p:cNvSpPr>
          <p:nvPr>
            <p:ph idx="1"/>
          </p:nvPr>
        </p:nvSpPr>
        <p:spPr>
          <a:xfrm>
            <a:off x="1143000" y="877078"/>
            <a:ext cx="9872871" cy="5218922"/>
          </a:xfrm>
        </p:spPr>
        <p:txBody>
          <a:bodyPr anchor="t">
            <a:normAutofit/>
          </a:bodyPr>
          <a:lstStyle/>
          <a:p>
            <a:pPr marL="45720" indent="0">
              <a:buNone/>
            </a:pPr>
            <a:r>
              <a:rPr lang="en-US" sz="2400" dirty="0">
                <a:solidFill>
                  <a:srgbClr val="FEFFFF"/>
                </a:solidFill>
              </a:rPr>
              <a:t>et zero is achieved by balancing the input (emissions) and net removals</a:t>
            </a:r>
          </a:p>
        </p:txBody>
      </p:sp>
      <p:pic>
        <p:nvPicPr>
          <p:cNvPr id="1026" name="Picture 2" descr="Bathtub graphic">
            <a:extLst>
              <a:ext uri="{FF2B5EF4-FFF2-40B4-BE49-F238E27FC236}">
                <a16:creationId xmlns:a16="http://schemas.microsoft.com/office/drawing/2014/main" id="{C4D90EF2-CC07-421D-813B-0EF55BC44A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6205" y="240561"/>
            <a:ext cx="8085016" cy="574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39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59E6956-D60B-4616-A222-2E130703EEAA}"/>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Carbon Off-Sets</a:t>
            </a:r>
          </a:p>
        </p:txBody>
      </p:sp>
      <p:sp>
        <p:nvSpPr>
          <p:cNvPr id="3" name="Content Placeholder 2">
            <a:extLst>
              <a:ext uri="{FF2B5EF4-FFF2-40B4-BE49-F238E27FC236}">
                <a16:creationId xmlns:a16="http://schemas.microsoft.com/office/drawing/2014/main" id="{1C8D531A-CB7B-48B9-A552-9210C763CDBD}"/>
              </a:ext>
            </a:extLst>
          </p:cNvPr>
          <p:cNvSpPr>
            <a:spLocks noGrp="1"/>
          </p:cNvSpPr>
          <p:nvPr>
            <p:ph idx="1"/>
          </p:nvPr>
        </p:nvSpPr>
        <p:spPr>
          <a:xfrm>
            <a:off x="673754" y="2160590"/>
            <a:ext cx="3973943" cy="3440110"/>
          </a:xfrm>
        </p:spPr>
        <p:txBody>
          <a:bodyPr>
            <a:normAutofit/>
          </a:bodyPr>
          <a:lstStyle/>
          <a:p>
            <a:pPr>
              <a:lnSpc>
                <a:spcPct val="90000"/>
              </a:lnSpc>
            </a:pPr>
            <a:r>
              <a:rPr lang="en-US">
                <a:solidFill>
                  <a:schemeClr val="bg1"/>
                </a:solidFill>
              </a:rPr>
              <a:t>Buyer Beware!</a:t>
            </a:r>
          </a:p>
          <a:p>
            <a:pPr>
              <a:lnSpc>
                <a:spcPct val="90000"/>
              </a:lnSpc>
            </a:pPr>
            <a:r>
              <a:rPr lang="en-US">
                <a:solidFill>
                  <a:schemeClr val="bg1"/>
                </a:solidFill>
              </a:rPr>
              <a:t>The Carbon Off-set Industry was valued at 174 Billion in 2018.</a:t>
            </a:r>
          </a:p>
          <a:p>
            <a:pPr>
              <a:lnSpc>
                <a:spcPct val="90000"/>
              </a:lnSpc>
            </a:pPr>
            <a:r>
              <a:rPr lang="en-US">
                <a:solidFill>
                  <a:schemeClr val="bg1"/>
                </a:solidFill>
              </a:rPr>
              <a:t>There is little regulation and oversight in the voluntary market to ensure projects are completed and accomplish the desired outcomes. </a:t>
            </a:r>
          </a:p>
          <a:p>
            <a:pPr>
              <a:lnSpc>
                <a:spcPct val="90000"/>
              </a:lnSpc>
            </a:pPr>
            <a:r>
              <a:rPr lang="en-US">
                <a:solidFill>
                  <a:schemeClr val="bg1"/>
                </a:solidFill>
              </a:rPr>
              <a:t>There are businesses that help with finding the best carbon off-set projects. </a:t>
            </a:r>
          </a:p>
        </p:txBody>
      </p:sp>
      <p:pic>
        <p:nvPicPr>
          <p:cNvPr id="7" name="Graphic 6" descr="Deciduous tree">
            <a:extLst>
              <a:ext uri="{FF2B5EF4-FFF2-40B4-BE49-F238E27FC236}">
                <a16:creationId xmlns:a16="http://schemas.microsoft.com/office/drawing/2014/main" id="{7ACA6658-9F10-457D-8FA9-629E5C372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255178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5B21-ED00-4EC6-AAA0-E225A1A4216E}"/>
              </a:ext>
            </a:extLst>
          </p:cNvPr>
          <p:cNvSpPr>
            <a:spLocks noGrp="1"/>
          </p:cNvSpPr>
          <p:nvPr>
            <p:ph type="title"/>
          </p:nvPr>
        </p:nvSpPr>
        <p:spPr>
          <a:xfrm>
            <a:off x="1158240" y="290736"/>
            <a:ext cx="9875520" cy="45719"/>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D51B362E-D13B-422D-ADD0-BA1EA1BE9A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8374" y="405917"/>
            <a:ext cx="7824447" cy="6046165"/>
          </a:xfrm>
        </p:spPr>
      </p:pic>
    </p:spTree>
    <p:extLst>
      <p:ext uri="{BB962C8B-B14F-4D97-AF65-F5344CB8AC3E}">
        <p14:creationId xmlns:p14="http://schemas.microsoft.com/office/powerpoint/2010/main" val="2304876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CE348-9DDE-43DB-B104-9FFCD42590EC}"/>
              </a:ext>
            </a:extLst>
          </p:cNvPr>
          <p:cNvSpPr>
            <a:spLocks noGrp="1"/>
          </p:cNvSpPr>
          <p:nvPr>
            <p:ph type="title"/>
          </p:nvPr>
        </p:nvSpPr>
        <p:spPr>
          <a:xfrm>
            <a:off x="1286933" y="609600"/>
            <a:ext cx="10197494" cy="1099457"/>
          </a:xfrm>
        </p:spPr>
        <p:txBody>
          <a:bodyPr>
            <a:normAutofit/>
          </a:bodyPr>
          <a:lstStyle/>
          <a:p>
            <a:pPr>
              <a:lnSpc>
                <a:spcPct val="90000"/>
              </a:lnSpc>
            </a:pPr>
            <a:r>
              <a:rPr lang="en-US"/>
              <a:t>Strategy For the Road to Net Zero</a:t>
            </a:r>
            <a:br>
              <a:rPr lang="en-US"/>
            </a:br>
            <a:r>
              <a:rPr lang="en-US"/>
              <a:t>Summary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9466CAC-0C6E-23AC-79F6-3B0D47CA1AA5}"/>
              </a:ext>
            </a:extLst>
          </p:cNvPr>
          <p:cNvGraphicFramePr>
            <a:graphicFrameLocks noGrp="1"/>
          </p:cNvGraphicFramePr>
          <p:nvPr>
            <p:ph idx="1"/>
            <p:extLst>
              <p:ext uri="{D42A27DB-BD31-4B8C-83A1-F6EECF244321}">
                <p14:modId xmlns:p14="http://schemas.microsoft.com/office/powerpoint/2010/main" val="52523017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158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1FF2-2AE2-4A5F-B17F-DAD4F1BEBF0A}"/>
              </a:ext>
            </a:extLst>
          </p:cNvPr>
          <p:cNvSpPr>
            <a:spLocks noGrp="1"/>
          </p:cNvSpPr>
          <p:nvPr>
            <p:ph type="title"/>
          </p:nvPr>
        </p:nvSpPr>
        <p:spPr>
          <a:xfrm>
            <a:off x="1143000" y="485030"/>
            <a:ext cx="9875520" cy="1605500"/>
          </a:xfrm>
        </p:spPr>
        <p:txBody>
          <a:bodyPr>
            <a:normAutofit/>
          </a:bodyPr>
          <a:lstStyle/>
          <a:p>
            <a:r>
              <a:rPr lang="en-US" b="1" dirty="0"/>
              <a:t>Greenhouse Gas Reporting –</a:t>
            </a:r>
            <a:br>
              <a:rPr lang="en-US" b="1" dirty="0"/>
            </a:br>
            <a:r>
              <a:rPr lang="en-US" b="1" dirty="0" err="1"/>
              <a:t>GuideWell’s</a:t>
            </a:r>
            <a:r>
              <a:rPr lang="en-US" b="1" dirty="0"/>
              <a:t> Journey</a:t>
            </a:r>
          </a:p>
        </p:txBody>
      </p:sp>
      <p:sp>
        <p:nvSpPr>
          <p:cNvPr id="3" name="Content Placeholder 2">
            <a:extLst>
              <a:ext uri="{FF2B5EF4-FFF2-40B4-BE49-F238E27FC236}">
                <a16:creationId xmlns:a16="http://schemas.microsoft.com/office/drawing/2014/main" id="{1F40C039-B5B3-4107-9689-4DE7B0F94F40}"/>
              </a:ext>
            </a:extLst>
          </p:cNvPr>
          <p:cNvSpPr>
            <a:spLocks noGrp="1"/>
          </p:cNvSpPr>
          <p:nvPr>
            <p:ph idx="1"/>
          </p:nvPr>
        </p:nvSpPr>
        <p:spPr>
          <a:xfrm>
            <a:off x="459818" y="1599515"/>
            <a:ext cx="9872871" cy="4282439"/>
          </a:xfrm>
        </p:spPr>
        <p:txBody>
          <a:bodyPr>
            <a:normAutofit fontScale="92500"/>
          </a:bodyPr>
          <a:lstStyle/>
          <a:p>
            <a:r>
              <a:rPr lang="en-US" sz="2800" dirty="0">
                <a:solidFill>
                  <a:schemeClr val="tx1"/>
                </a:solidFill>
              </a:rPr>
              <a:t>GuideWell has put Sustainability Goals on our Corporate Scorecard for over 8 years.  Started with focus on reduction of Electrical usage, water usage and increasing recycling efforts.</a:t>
            </a:r>
          </a:p>
          <a:p>
            <a:r>
              <a:rPr lang="en-US" sz="2800" dirty="0">
                <a:solidFill>
                  <a:schemeClr val="tx1"/>
                </a:solidFill>
              </a:rPr>
              <a:t>2021 Corporate Goal to produce Greenhouse Gas Emissions reports.</a:t>
            </a:r>
          </a:p>
          <a:p>
            <a:r>
              <a:rPr lang="en-US" sz="2800" dirty="0">
                <a:solidFill>
                  <a:schemeClr val="tx1"/>
                </a:solidFill>
              </a:rPr>
              <a:t>Developed Corporate Goals to reduce Greenhouse Gas Emissions by 50% by 2024 compared to the baseline year of 2017 (Scope 1 and 2). Met and Exceeded this year. </a:t>
            </a:r>
          </a:p>
          <a:p>
            <a:r>
              <a:rPr lang="en-US" sz="2800" dirty="0">
                <a:solidFill>
                  <a:schemeClr val="tx1"/>
                </a:solidFill>
              </a:rPr>
              <a:t>Develop Scope 3 reporting.</a:t>
            </a:r>
          </a:p>
          <a:p>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267719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3C5761F2-2661-C918-53EE-B2B613089DF0}"/>
              </a:ext>
            </a:extLst>
          </p:cNvPr>
          <p:cNvSpPr>
            <a:spLocks noGrp="1"/>
          </p:cNvSpPr>
          <p:nvPr>
            <p:ph type="title"/>
          </p:nvPr>
        </p:nvSpPr>
        <p:spPr>
          <a:xfrm>
            <a:off x="786385" y="841248"/>
            <a:ext cx="5129600" cy="5340097"/>
          </a:xfrm>
        </p:spPr>
        <p:txBody>
          <a:bodyPr anchor="ctr">
            <a:normAutofit/>
          </a:bodyPr>
          <a:lstStyle/>
          <a:p>
            <a:r>
              <a:rPr lang="en-US" sz="4800">
                <a:solidFill>
                  <a:schemeClr val="bg1"/>
                </a:solidFill>
              </a:rPr>
              <a:t>Sustainability Initiatives Reducing Water Usage</a:t>
            </a:r>
          </a:p>
        </p:txBody>
      </p:sp>
      <p:graphicFrame>
        <p:nvGraphicFramePr>
          <p:cNvPr id="5" name="Content Placeholder 2">
            <a:extLst>
              <a:ext uri="{FF2B5EF4-FFF2-40B4-BE49-F238E27FC236}">
                <a16:creationId xmlns:a16="http://schemas.microsoft.com/office/drawing/2014/main" id="{06AD412E-FBA6-7B16-15E4-B3BC7DBE7FE5}"/>
              </a:ext>
            </a:extLst>
          </p:cNvPr>
          <p:cNvGraphicFramePr>
            <a:graphicFrameLocks noGrp="1"/>
          </p:cNvGraphicFramePr>
          <p:nvPr>
            <p:ph idx="1"/>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825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7E78CA-28D8-2BAC-442F-EAAE200AB85C}"/>
              </a:ext>
            </a:extLst>
          </p:cNvPr>
          <p:cNvSpPr>
            <a:spLocks noGrp="1"/>
          </p:cNvSpPr>
          <p:nvPr>
            <p:ph type="title"/>
          </p:nvPr>
        </p:nvSpPr>
        <p:spPr>
          <a:xfrm>
            <a:off x="838200" y="673770"/>
            <a:ext cx="3220329" cy="2027227"/>
          </a:xfrm>
        </p:spPr>
        <p:txBody>
          <a:bodyPr anchor="t">
            <a:normAutofit/>
          </a:bodyPr>
          <a:lstStyle/>
          <a:p>
            <a:r>
              <a:rPr lang="en-US" sz="3400">
                <a:solidFill>
                  <a:srgbClr val="FFFFFF"/>
                </a:solidFill>
              </a:rPr>
              <a:t>Sustainability Initiatives – Reducing Waste</a:t>
            </a:r>
          </a:p>
        </p:txBody>
      </p:sp>
      <p:graphicFrame>
        <p:nvGraphicFramePr>
          <p:cNvPr id="12" name="Content Placeholder 2">
            <a:extLst>
              <a:ext uri="{FF2B5EF4-FFF2-40B4-BE49-F238E27FC236}">
                <a16:creationId xmlns:a16="http://schemas.microsoft.com/office/drawing/2014/main" id="{015DF85B-BC6B-DDAC-EB3C-0E443E1C8D72}"/>
              </a:ext>
            </a:extLst>
          </p:cNvPr>
          <p:cNvGraphicFramePr>
            <a:graphicFrameLocks noGrp="1"/>
          </p:cNvGraphicFramePr>
          <p:nvPr>
            <p:ph idx="1"/>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6419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8F2BDC0-FE7F-C8C0-FF18-4892A6470AD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Sustainability Initiatives -Other</a:t>
            </a:r>
          </a:p>
        </p:txBody>
      </p:sp>
      <p:sp>
        <p:nvSpPr>
          <p:cNvPr id="3" name="Content Placeholder 2">
            <a:extLst>
              <a:ext uri="{FF2B5EF4-FFF2-40B4-BE49-F238E27FC236}">
                <a16:creationId xmlns:a16="http://schemas.microsoft.com/office/drawing/2014/main" id="{23FEE6AE-B435-58EB-DC30-9C962B77D423}"/>
              </a:ext>
            </a:extLst>
          </p:cNvPr>
          <p:cNvSpPr>
            <a:spLocks noGrp="1"/>
          </p:cNvSpPr>
          <p:nvPr>
            <p:ph idx="1"/>
          </p:nvPr>
        </p:nvSpPr>
        <p:spPr>
          <a:xfrm>
            <a:off x="4810259" y="649480"/>
            <a:ext cx="6555347" cy="5546047"/>
          </a:xfrm>
        </p:spPr>
        <p:txBody>
          <a:bodyPr anchor="ctr">
            <a:normAutofit/>
          </a:bodyPr>
          <a:lstStyle/>
          <a:p>
            <a:r>
              <a:rPr lang="en-US" sz="2000" dirty="0"/>
              <a:t>Use Border Collies for goose control</a:t>
            </a:r>
          </a:p>
          <a:p>
            <a:r>
              <a:rPr lang="en-US" sz="2000" dirty="0"/>
              <a:t>Grass eating Carp for water weed control</a:t>
            </a:r>
          </a:p>
          <a:p>
            <a:r>
              <a:rPr lang="en-US" sz="2000" dirty="0"/>
              <a:t>Florida Friendly Landscaping</a:t>
            </a:r>
          </a:p>
          <a:p>
            <a:r>
              <a:rPr lang="en-US" sz="2000" dirty="0"/>
              <a:t>Electric Vehicle Charging Stations – No charge for employees</a:t>
            </a:r>
          </a:p>
          <a:p>
            <a:r>
              <a:rPr lang="en-US" sz="2000" dirty="0"/>
              <a:t>EPA certified paper towels in restrooms</a:t>
            </a:r>
          </a:p>
          <a:p>
            <a:r>
              <a:rPr lang="en-US" sz="2000" dirty="0"/>
              <a:t>Paper usage reduction – Scan to email, print double sided</a:t>
            </a:r>
          </a:p>
          <a:p>
            <a:r>
              <a:rPr lang="en-US" sz="2000" dirty="0"/>
              <a:t>Print </a:t>
            </a:r>
            <a:r>
              <a:rPr lang="en-US" sz="2000" dirty="0" err="1"/>
              <a:t>Releaf</a:t>
            </a:r>
            <a:r>
              <a:rPr lang="en-US" sz="2000" dirty="0"/>
              <a:t> program – Plant trees to off-set paper usage</a:t>
            </a:r>
          </a:p>
          <a:p>
            <a:r>
              <a:rPr lang="en-US" sz="2000" dirty="0"/>
              <a:t>Energy Star Certified Buildings</a:t>
            </a:r>
          </a:p>
        </p:txBody>
      </p:sp>
    </p:spTree>
    <p:extLst>
      <p:ext uri="{BB962C8B-B14F-4D97-AF65-F5344CB8AC3E}">
        <p14:creationId xmlns:p14="http://schemas.microsoft.com/office/powerpoint/2010/main" val="297223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C2CE348-9DDE-43DB-B104-9FFCD42590EC}"/>
              </a:ext>
            </a:extLst>
          </p:cNvPr>
          <p:cNvSpPr>
            <a:spLocks noGrp="1"/>
          </p:cNvSpPr>
          <p:nvPr>
            <p:ph type="title"/>
          </p:nvPr>
        </p:nvSpPr>
        <p:spPr>
          <a:xfrm>
            <a:off x="677334" y="609600"/>
            <a:ext cx="8596668" cy="1320800"/>
          </a:xfrm>
        </p:spPr>
        <p:txBody>
          <a:bodyPr>
            <a:normAutofit/>
          </a:bodyPr>
          <a:lstStyle/>
          <a:p>
            <a:r>
              <a:rPr lang="en-US"/>
              <a:t>Strategy For the Road to Net Zero</a:t>
            </a:r>
          </a:p>
        </p:txBody>
      </p:sp>
      <p:sp>
        <p:nvSpPr>
          <p:cNvPr id="3" name="Content Placeholder 2">
            <a:extLst>
              <a:ext uri="{FF2B5EF4-FFF2-40B4-BE49-F238E27FC236}">
                <a16:creationId xmlns:a16="http://schemas.microsoft.com/office/drawing/2014/main" id="{F28B6A7B-93EF-47A3-BE2D-32E0203F6FA1}"/>
              </a:ext>
            </a:extLst>
          </p:cNvPr>
          <p:cNvSpPr>
            <a:spLocks noGrp="1"/>
          </p:cNvSpPr>
          <p:nvPr>
            <p:ph idx="1"/>
          </p:nvPr>
        </p:nvSpPr>
        <p:spPr>
          <a:xfrm>
            <a:off x="677334" y="2160589"/>
            <a:ext cx="8596668" cy="3880773"/>
          </a:xfrm>
        </p:spPr>
        <p:txBody>
          <a:bodyPr>
            <a:normAutofit/>
          </a:bodyPr>
          <a:lstStyle/>
          <a:p>
            <a:pPr marL="560070" indent="-514350">
              <a:buClrTx/>
              <a:buSzPct val="100000"/>
              <a:buFont typeface="+mj-lt"/>
              <a:buAutoNum type="arabicPeriod"/>
            </a:pPr>
            <a:r>
              <a:rPr lang="en-US" sz="2400" dirty="0"/>
              <a:t>Identify Emission Sources</a:t>
            </a:r>
          </a:p>
          <a:p>
            <a:pPr marL="560070" indent="-514350">
              <a:buClrTx/>
              <a:buSzPct val="100000"/>
              <a:buFont typeface="+mj-lt"/>
              <a:buAutoNum type="arabicPeriod"/>
            </a:pPr>
            <a:r>
              <a:rPr lang="en-US" sz="2400" dirty="0"/>
              <a:t>Quantify Emissions through Greenhouse Gas Emission Reports</a:t>
            </a:r>
          </a:p>
          <a:p>
            <a:pPr marL="560070" indent="-514350">
              <a:buClrTx/>
              <a:buSzPct val="100000"/>
              <a:buFont typeface="+mj-lt"/>
              <a:buAutoNum type="arabicPeriod"/>
            </a:pPr>
            <a:r>
              <a:rPr lang="en-US" sz="2400" dirty="0"/>
              <a:t>Reduce Emissions</a:t>
            </a:r>
          </a:p>
          <a:p>
            <a:pPr lvl="1"/>
            <a:r>
              <a:rPr lang="en-US" sz="2400" dirty="0"/>
              <a:t>Process changes</a:t>
            </a:r>
          </a:p>
          <a:p>
            <a:pPr lvl="1"/>
            <a:r>
              <a:rPr lang="en-US" sz="2400" dirty="0"/>
              <a:t>Efficiency</a:t>
            </a:r>
          </a:p>
          <a:p>
            <a:pPr lvl="1"/>
            <a:r>
              <a:rPr lang="en-US" sz="2400" dirty="0"/>
              <a:t>Eliminate/Reduce fossil fuel usage</a:t>
            </a:r>
          </a:p>
          <a:p>
            <a:pPr marL="560070" indent="-514350">
              <a:buClrTx/>
              <a:buSzPct val="100000"/>
              <a:buFont typeface="+mj-lt"/>
              <a:buAutoNum type="arabicPeriod"/>
            </a:pPr>
            <a:r>
              <a:rPr lang="en-US" sz="2400" dirty="0"/>
              <a:t>Offsets</a:t>
            </a:r>
          </a:p>
        </p:txBody>
      </p:sp>
    </p:spTree>
    <p:extLst>
      <p:ext uri="{BB962C8B-B14F-4D97-AF65-F5344CB8AC3E}">
        <p14:creationId xmlns:p14="http://schemas.microsoft.com/office/powerpoint/2010/main" val="11845432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7" name="Group 2056">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8" name="Straight Connector 2057">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0"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1"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2" name="Isosceles Triangle 2061">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3"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4"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5"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6" name="Isosceles Triangle 2065">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67" name="Isosceles Triangle 2066">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69" name="Rectangle 2068">
            <a:extLst>
              <a:ext uri="{FF2B5EF4-FFF2-40B4-BE49-F238E27FC236}">
                <a16:creationId xmlns:a16="http://schemas.microsoft.com/office/drawing/2014/main" id="{39178BE9-53D8-441A-8691-0ED3B464B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Total Greenhouse Gas Emissions in 2019">
            <a:extLst>
              <a:ext uri="{FF2B5EF4-FFF2-40B4-BE49-F238E27FC236}">
                <a16:creationId xmlns:a16="http://schemas.microsoft.com/office/drawing/2014/main" id="{FFAFC59E-7E92-4CB6-A088-78D96FB2A9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54202" y="643467"/>
            <a:ext cx="5083596" cy="5571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8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2D0C-11C6-463F-9EEF-5B0304D22BFB}"/>
              </a:ext>
            </a:extLst>
          </p:cNvPr>
          <p:cNvSpPr>
            <a:spLocks noGrp="1"/>
          </p:cNvSpPr>
          <p:nvPr>
            <p:ph type="title"/>
          </p:nvPr>
        </p:nvSpPr>
        <p:spPr>
          <a:xfrm>
            <a:off x="1143000" y="485030"/>
            <a:ext cx="9875520" cy="1605500"/>
          </a:xfrm>
        </p:spPr>
        <p:txBody>
          <a:bodyPr>
            <a:normAutofit/>
          </a:bodyPr>
          <a:lstStyle/>
          <a:p>
            <a:r>
              <a:rPr lang="en-US" b="1"/>
              <a:t>Greenhouse Gas Reporting – Why Report</a:t>
            </a:r>
          </a:p>
        </p:txBody>
      </p:sp>
      <p:sp>
        <p:nvSpPr>
          <p:cNvPr id="3" name="Content Placeholder 2">
            <a:extLst>
              <a:ext uri="{FF2B5EF4-FFF2-40B4-BE49-F238E27FC236}">
                <a16:creationId xmlns:a16="http://schemas.microsoft.com/office/drawing/2014/main" id="{5E97F7D9-F637-48A7-BC66-E5109B889C0D}"/>
              </a:ext>
            </a:extLst>
          </p:cNvPr>
          <p:cNvSpPr>
            <a:spLocks noGrp="1"/>
          </p:cNvSpPr>
          <p:nvPr>
            <p:ph idx="1"/>
          </p:nvPr>
        </p:nvSpPr>
        <p:spPr>
          <a:xfrm>
            <a:off x="1143000" y="2852530"/>
            <a:ext cx="9872871" cy="3243469"/>
          </a:xfrm>
        </p:spPr>
        <p:txBody>
          <a:bodyPr>
            <a:normAutofit/>
          </a:bodyPr>
          <a:lstStyle/>
          <a:p>
            <a:r>
              <a:rPr lang="en-US" sz="2800" dirty="0">
                <a:solidFill>
                  <a:schemeClr val="tx1"/>
                </a:solidFill>
              </a:rPr>
              <a:t>May Be Required by Law – EPA requires reporting from Large Greenhouse Gas Emission Sources defined as exceeding 25,000 metric tons CO2e (Scope 1)</a:t>
            </a:r>
          </a:p>
          <a:p>
            <a:r>
              <a:rPr lang="en-US" sz="2800" dirty="0">
                <a:solidFill>
                  <a:schemeClr val="tx1"/>
                </a:solidFill>
              </a:rPr>
              <a:t>Some States have GHG Reporting </a:t>
            </a:r>
            <a:r>
              <a:rPr lang="en-US" sz="2800" dirty="0" err="1">
                <a:solidFill>
                  <a:schemeClr val="tx1"/>
                </a:solidFill>
              </a:rPr>
              <a:t>Requirments</a:t>
            </a:r>
            <a:r>
              <a:rPr lang="en-US" sz="2800" dirty="0">
                <a:solidFill>
                  <a:schemeClr val="tx1"/>
                </a:solidFill>
              </a:rPr>
              <a:t> -</a:t>
            </a:r>
            <a:r>
              <a:rPr lang="en-US" sz="2800" spc="35" dirty="0">
                <a:solidFill>
                  <a:schemeClr val="tx1"/>
                </a:solidFill>
                <a:latin typeface="Times New Roman" panose="02020603050405020304" pitchFamily="18" charset="0"/>
                <a:ea typeface="Times New Roman" panose="02020603050405020304" pitchFamily="18" charset="0"/>
              </a:rPr>
              <a:t>California, Connecticut, Delaware, Florida (electric utilities), Iowa, New Mexico, North Carolina, Washington, West Virginia, Wisconsin</a:t>
            </a:r>
            <a:endParaRPr lang="en-US" sz="2800" dirty="0">
              <a:solidFill>
                <a:schemeClr val="tx1"/>
              </a:solidFill>
            </a:endParaRPr>
          </a:p>
        </p:txBody>
      </p:sp>
    </p:spTree>
    <p:extLst>
      <p:ext uri="{BB962C8B-B14F-4D97-AF65-F5344CB8AC3E}">
        <p14:creationId xmlns:p14="http://schemas.microsoft.com/office/powerpoint/2010/main" val="14700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31131FF2-2AE2-4A5F-B17F-DAD4F1BEBF0A}"/>
              </a:ext>
            </a:extLst>
          </p:cNvPr>
          <p:cNvSpPr>
            <a:spLocks noGrp="1"/>
          </p:cNvSpPr>
          <p:nvPr>
            <p:ph type="title"/>
          </p:nvPr>
        </p:nvSpPr>
        <p:spPr>
          <a:xfrm>
            <a:off x="677334" y="609600"/>
            <a:ext cx="8596668" cy="1320800"/>
          </a:xfrm>
        </p:spPr>
        <p:txBody>
          <a:bodyPr>
            <a:normAutofit/>
          </a:bodyPr>
          <a:lstStyle/>
          <a:p>
            <a:r>
              <a:rPr lang="en-US" b="1"/>
              <a:t>Greenhouse Gas Reporting – Why Report?</a:t>
            </a:r>
          </a:p>
        </p:txBody>
      </p:sp>
      <p:sp>
        <p:nvSpPr>
          <p:cNvPr id="3" name="Content Placeholder 2">
            <a:extLst>
              <a:ext uri="{FF2B5EF4-FFF2-40B4-BE49-F238E27FC236}">
                <a16:creationId xmlns:a16="http://schemas.microsoft.com/office/drawing/2014/main" id="{1F40C039-B5B3-4107-9689-4DE7B0F94F40}"/>
              </a:ext>
            </a:extLst>
          </p:cNvPr>
          <p:cNvSpPr>
            <a:spLocks noGrp="1"/>
          </p:cNvSpPr>
          <p:nvPr>
            <p:ph idx="1"/>
          </p:nvPr>
        </p:nvSpPr>
        <p:spPr>
          <a:xfrm>
            <a:off x="677334" y="2160589"/>
            <a:ext cx="8596668" cy="3880773"/>
          </a:xfrm>
        </p:spPr>
        <p:txBody>
          <a:bodyPr>
            <a:normAutofit/>
          </a:bodyPr>
          <a:lstStyle/>
          <a:p>
            <a:r>
              <a:rPr lang="en-US" sz="2400" dirty="0"/>
              <a:t>Protect Companies Reputation</a:t>
            </a:r>
          </a:p>
          <a:p>
            <a:r>
              <a:rPr lang="en-US" sz="2400" dirty="0"/>
              <a:t>Boost Competitive Advantage</a:t>
            </a:r>
          </a:p>
          <a:p>
            <a:r>
              <a:rPr lang="en-US" sz="2400" dirty="0"/>
              <a:t>Get Ahead of Regulation</a:t>
            </a:r>
          </a:p>
          <a:p>
            <a:r>
              <a:rPr lang="en-US" sz="2400" dirty="0"/>
              <a:t>Uncover risks and opportunities</a:t>
            </a:r>
          </a:p>
          <a:p>
            <a:r>
              <a:rPr lang="en-US" sz="2400" dirty="0"/>
              <a:t>Track and Benchmark Progress</a:t>
            </a:r>
          </a:p>
          <a:p>
            <a:pPr marL="0" indent="0">
              <a:buNone/>
            </a:pPr>
            <a:r>
              <a:rPr lang="en-US" sz="2400" dirty="0"/>
              <a:t>30% of Fortune 500 companies have publicly committed to a GHG reduction goal.</a:t>
            </a:r>
          </a:p>
        </p:txBody>
      </p:sp>
    </p:spTree>
    <p:extLst>
      <p:ext uri="{BB962C8B-B14F-4D97-AF65-F5344CB8AC3E}">
        <p14:creationId xmlns:p14="http://schemas.microsoft.com/office/powerpoint/2010/main" val="34217986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2BA6BD5-C4E9-4F5D-9D88-E8B6FDB44F95}"/>
              </a:ext>
            </a:extLst>
          </p:cNvPr>
          <p:cNvSpPr>
            <a:spLocks noGrp="1"/>
          </p:cNvSpPr>
          <p:nvPr>
            <p:ph type="title"/>
          </p:nvPr>
        </p:nvSpPr>
        <p:spPr>
          <a:xfrm>
            <a:off x="677334" y="609600"/>
            <a:ext cx="8596668" cy="1320800"/>
          </a:xfrm>
        </p:spPr>
        <p:txBody>
          <a:bodyPr>
            <a:normAutofit/>
          </a:bodyPr>
          <a:lstStyle/>
          <a:p>
            <a:r>
              <a:rPr lang="en-US"/>
              <a:t>What is CO2e?</a:t>
            </a:r>
          </a:p>
        </p:txBody>
      </p:sp>
      <p:sp>
        <p:nvSpPr>
          <p:cNvPr id="3" name="Content Placeholder 2">
            <a:extLst>
              <a:ext uri="{FF2B5EF4-FFF2-40B4-BE49-F238E27FC236}">
                <a16:creationId xmlns:a16="http://schemas.microsoft.com/office/drawing/2014/main" id="{B829357A-128C-40B1-A7A8-B4515C7EC864}"/>
              </a:ext>
            </a:extLst>
          </p:cNvPr>
          <p:cNvSpPr>
            <a:spLocks noGrp="1"/>
          </p:cNvSpPr>
          <p:nvPr>
            <p:ph idx="1"/>
          </p:nvPr>
        </p:nvSpPr>
        <p:spPr>
          <a:xfrm>
            <a:off x="677334" y="2160589"/>
            <a:ext cx="8596668" cy="3880773"/>
          </a:xfrm>
        </p:spPr>
        <p:txBody>
          <a:bodyPr>
            <a:normAutofit/>
          </a:bodyPr>
          <a:lstStyle/>
          <a:p>
            <a:r>
              <a:rPr lang="en-US" sz="2400" dirty="0"/>
              <a:t>Carbon Dioxide Equivalent or CO2e is a term for describing different greenhouse gases in a common unit.  CO2e signifies the amount of CO2 which would have the equivalent global warming impact.</a:t>
            </a:r>
          </a:p>
          <a:p>
            <a:r>
              <a:rPr lang="en-US" sz="2400" dirty="0"/>
              <a:t>Example: Refrigerant R-134 used in chiller plants has a global warming impact factor of 1400. 1 ton R-134 equals 1400 tons CO2e.</a:t>
            </a:r>
          </a:p>
        </p:txBody>
      </p:sp>
    </p:spTree>
    <p:extLst>
      <p:ext uri="{BB962C8B-B14F-4D97-AF65-F5344CB8AC3E}">
        <p14:creationId xmlns:p14="http://schemas.microsoft.com/office/powerpoint/2010/main" val="299156517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2595</TotalTime>
  <Words>2629</Words>
  <Application>Microsoft Office PowerPoint</Application>
  <PresentationFormat>Widescreen</PresentationFormat>
  <Paragraphs>220</Paragraphs>
  <Slides>46</Slides>
  <Notes>11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46</vt:i4>
      </vt:variant>
    </vt:vector>
  </HeadingPairs>
  <TitlesOfParts>
    <vt:vector size="65" baseType="lpstr">
      <vt:lpstr>Arial</vt:lpstr>
      <vt:lpstr>Calibri</vt:lpstr>
      <vt:lpstr>Calibri Light</vt:lpstr>
      <vt:lpstr>Consolas</vt:lpstr>
      <vt:lpstr>freight-text-pro</vt:lpstr>
      <vt:lpstr>Gentium Basic</vt:lpstr>
      <vt:lpstr>Helvetica Neue</vt:lpstr>
      <vt:lpstr>HelveticaNeue</vt:lpstr>
      <vt:lpstr>Montserrat</vt:lpstr>
      <vt:lpstr>NewsGothicBT-Roman</vt:lpstr>
      <vt:lpstr>Open Sans</vt:lpstr>
      <vt:lpstr>Roboto</vt:lpstr>
      <vt:lpstr>Source Sans Pro Web</vt:lpstr>
      <vt:lpstr>Times New Roman</vt:lpstr>
      <vt:lpstr>Trebuchet MS</vt:lpstr>
      <vt:lpstr>Wingdings 3</vt:lpstr>
      <vt:lpstr>Office Theme</vt:lpstr>
      <vt:lpstr>1_Office Theme</vt:lpstr>
      <vt:lpstr>Facet</vt:lpstr>
      <vt:lpstr>The Road to Net Zero: Strategies Towards Achieving Sustainability</vt:lpstr>
      <vt:lpstr>Introduction</vt:lpstr>
      <vt:lpstr>What is Net Zero?</vt:lpstr>
      <vt:lpstr>Achieving Net Zero</vt:lpstr>
      <vt:lpstr>Strategy For the Road to Net Zero</vt:lpstr>
      <vt:lpstr>PowerPoint Presentation</vt:lpstr>
      <vt:lpstr>Greenhouse Gas Reporting – Why Report</vt:lpstr>
      <vt:lpstr>Greenhouse Gas Reporting – Why Report?</vt:lpstr>
      <vt:lpstr>What is CO2e?</vt:lpstr>
      <vt:lpstr>Greenhouse Gas Reporting – How?</vt:lpstr>
      <vt:lpstr>Greenhouse Gas Reporting – How?</vt:lpstr>
      <vt:lpstr>Setting Boundaries</vt:lpstr>
      <vt:lpstr>Emission Scopes</vt:lpstr>
      <vt:lpstr>Scope 1 Emissions</vt:lpstr>
      <vt:lpstr>Scope 2 Emissions</vt:lpstr>
      <vt:lpstr>Scope 3 Emissions</vt:lpstr>
      <vt:lpstr>Scope 3 Emissions</vt:lpstr>
      <vt:lpstr>Emission Scopes</vt:lpstr>
      <vt:lpstr>Why is it important to know GHG Emission Sources?</vt:lpstr>
      <vt:lpstr>Reduce Emissions</vt:lpstr>
      <vt:lpstr>GuideWell’s Emission Pie Chart</vt:lpstr>
      <vt:lpstr>Scope 2 Emissions</vt:lpstr>
      <vt:lpstr>GuideWell’s GHG Reduction Successes 61% Reduction in 7 years</vt:lpstr>
      <vt:lpstr>PowerPoint Presentation</vt:lpstr>
      <vt:lpstr>Energy Reduction on Deerwood Campus</vt:lpstr>
      <vt:lpstr>Jacksonville Electric Authority Energy Rebates</vt:lpstr>
      <vt:lpstr>Renewable Energy</vt:lpstr>
      <vt:lpstr>Electrical Generation Percentages in USA </vt:lpstr>
      <vt:lpstr>Power Purchase Agreement</vt:lpstr>
      <vt:lpstr>What is an REC?</vt:lpstr>
      <vt:lpstr>GuideWell’s Power Purchase Agreement</vt:lpstr>
      <vt:lpstr>Solar Capacity Outlook in the US</vt:lpstr>
      <vt:lpstr>Solar in the US </vt:lpstr>
      <vt:lpstr>Data Needed for GHG reporting</vt:lpstr>
      <vt:lpstr>Third Party Verification</vt:lpstr>
      <vt:lpstr>Reporting </vt:lpstr>
      <vt:lpstr>Off-Sets </vt:lpstr>
      <vt:lpstr>How can companies Offset Carbon Emissions?</vt:lpstr>
      <vt:lpstr>Carbon Off-set Pricing</vt:lpstr>
      <vt:lpstr>Carbon Off-Sets</vt:lpstr>
      <vt:lpstr>PowerPoint Presentation</vt:lpstr>
      <vt:lpstr>Strategy For the Road to Net Zero Summary</vt:lpstr>
      <vt:lpstr>Greenhouse Gas Reporting – GuideWell’s Journey</vt:lpstr>
      <vt:lpstr>Sustainability Initiatives Reducing Water Usage</vt:lpstr>
      <vt:lpstr>Sustainability Initiatives – Reducing Waste</vt:lpstr>
      <vt:lpstr>Sustainability Initiatives -Other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Peacock, Russell</dc:creator>
  <cp:lastModifiedBy>Peacock, Russell</cp:lastModifiedBy>
  <cp:revision>123</cp:revision>
  <dcterms:created xsi:type="dcterms:W3CDTF">2022-01-18T18:47:14Z</dcterms:created>
  <dcterms:modified xsi:type="dcterms:W3CDTF">2024-05-22T18:40:25Z</dcterms:modified>
</cp:coreProperties>
</file>